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9" r:id="rId3"/>
    <p:sldId id="261" r:id="rId4"/>
    <p:sldId id="262"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890CB-0189-42FE-9C71-003E4DD424DA}" type="datetimeFigureOut">
              <a:rPr lang="en-GB" smtClean="0"/>
              <a:t>19/09/2012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40ABF-142B-45A7-A3B7-02903ADA5787}" type="slidenum">
              <a:rPr lang="en-GB" smtClean="0"/>
              <a:t>‹#›</a:t>
            </a:fld>
            <a:endParaRPr lang="en-GB"/>
          </a:p>
        </p:txBody>
      </p:sp>
    </p:spTree>
    <p:extLst>
      <p:ext uri="{BB962C8B-B14F-4D97-AF65-F5344CB8AC3E}">
        <p14:creationId xmlns:p14="http://schemas.microsoft.com/office/powerpoint/2010/main" val="93813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40ABF-142B-45A7-A3B7-02903ADA5787}" type="slidenum">
              <a:rPr lang="en-GB" smtClean="0"/>
              <a:t>3</a:t>
            </a:fld>
            <a:endParaRPr lang="en-GB"/>
          </a:p>
        </p:txBody>
      </p:sp>
    </p:spTree>
    <p:extLst>
      <p:ext uri="{BB962C8B-B14F-4D97-AF65-F5344CB8AC3E}">
        <p14:creationId xmlns:p14="http://schemas.microsoft.com/office/powerpoint/2010/main" val="159344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5DE0DB-1FE2-412C-BB60-ADE962818425}" type="datetimeFigureOut">
              <a:rPr lang="en-GB" smtClean="0"/>
              <a:t>19/09/2012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57803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DE0DB-1FE2-412C-BB60-ADE962818425}" type="datetimeFigureOut">
              <a:rPr lang="en-GB" smtClean="0"/>
              <a:t>19/09/2012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53747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DE0DB-1FE2-412C-BB60-ADE962818425}" type="datetimeFigureOut">
              <a:rPr lang="en-GB" smtClean="0"/>
              <a:t>19/09/2012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415075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5DE0DB-1FE2-412C-BB60-ADE962818425}" type="datetimeFigureOut">
              <a:rPr lang="en-GB" smtClean="0"/>
              <a:t>19/09/2012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128443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DE0DB-1FE2-412C-BB60-ADE962818425}" type="datetimeFigureOut">
              <a:rPr lang="en-GB" smtClean="0"/>
              <a:t>19/09/2012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363470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5DE0DB-1FE2-412C-BB60-ADE962818425}" type="datetimeFigureOut">
              <a:rPr lang="en-GB" smtClean="0"/>
              <a:t>19/09/2012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122557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5DE0DB-1FE2-412C-BB60-ADE962818425}" type="datetimeFigureOut">
              <a:rPr lang="en-GB" smtClean="0"/>
              <a:t>19/09/2012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91986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5DE0DB-1FE2-412C-BB60-ADE962818425}" type="datetimeFigureOut">
              <a:rPr lang="en-GB" smtClean="0"/>
              <a:t>19/09/2012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309847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DE0DB-1FE2-412C-BB60-ADE962818425}" type="datetimeFigureOut">
              <a:rPr lang="en-GB" smtClean="0"/>
              <a:t>19/09/2012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125914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DE0DB-1FE2-412C-BB60-ADE962818425}" type="datetimeFigureOut">
              <a:rPr lang="en-GB" smtClean="0"/>
              <a:t>19/09/2012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143614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DE0DB-1FE2-412C-BB60-ADE962818425}" type="datetimeFigureOut">
              <a:rPr lang="en-GB" smtClean="0"/>
              <a:t>19/09/2012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5951F-19A1-4A1E-A63B-830697BA78AB}" type="slidenum">
              <a:rPr lang="en-GB" smtClean="0"/>
              <a:t>‹#›</a:t>
            </a:fld>
            <a:endParaRPr lang="en-GB"/>
          </a:p>
        </p:txBody>
      </p:sp>
    </p:spTree>
    <p:extLst>
      <p:ext uri="{BB962C8B-B14F-4D97-AF65-F5344CB8AC3E}">
        <p14:creationId xmlns:p14="http://schemas.microsoft.com/office/powerpoint/2010/main" val="21325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DE0DB-1FE2-412C-BB60-ADE962818425}" type="datetimeFigureOut">
              <a:rPr lang="en-GB" smtClean="0"/>
              <a:t>19/09/2012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5951F-19A1-4A1E-A63B-830697BA78AB}" type="slidenum">
              <a:rPr lang="en-GB" smtClean="0"/>
              <a:t>‹#›</a:t>
            </a:fld>
            <a:endParaRPr lang="en-GB"/>
          </a:p>
        </p:txBody>
      </p:sp>
    </p:spTree>
    <p:extLst>
      <p:ext uri="{BB962C8B-B14F-4D97-AF65-F5344CB8AC3E}">
        <p14:creationId xmlns:p14="http://schemas.microsoft.com/office/powerpoint/2010/main" val="392075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upload.wikimedia.org/wikipedia/commons/5/5c/Flag_of_Zaire.svg"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en.wikipedia.org/wiki/File:Flag_of_France.svg" TargetMode="External"/><Relationship Id="rId5" Type="http://schemas.openxmlformats.org/officeDocument/2006/relationships/image" Target="../media/image3.png"/><Relationship Id="rId4" Type="http://schemas.openxmlformats.org/officeDocument/2006/relationships/hyperlink" Target="http://en.wikipedia.org/wiki/File:Rwandan_Patriotic_Front_Flag.png"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Rwandan_Patriotic_Front_Flag.pn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en.wikipedia.org/wiki/File:Flag_of_France.svg"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erver01\staffdata$\graym\mywork\My Pictures\DSCF49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19" y="-28232"/>
            <a:ext cx="9252520" cy="69393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2179" y="1196752"/>
            <a:ext cx="7732758" cy="3477875"/>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Lessons </a:t>
            </a:r>
            <a:r>
              <a:rPr lang="en-US" sz="44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from </a:t>
            </a:r>
            <a:r>
              <a:rPr lang="en-US" sz="4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
            </a:r>
            <a:r>
              <a:rPr lang="en-US" sz="44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wanda</a:t>
            </a: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Rwandan Genocide</a:t>
            </a:r>
          </a:p>
          <a:p>
            <a:pPr algn="ct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Lesson 2 – </a:t>
            </a: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Hatred, propaganda and war</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29310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2-Point Star 2"/>
          <p:cNvSpPr/>
          <p:nvPr/>
        </p:nvSpPr>
        <p:spPr>
          <a:xfrm>
            <a:off x="179512" y="188640"/>
            <a:ext cx="3024336" cy="2736304"/>
          </a:xfrm>
          <a:prstGeom prst="star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What is propaganda?</a:t>
            </a:r>
            <a:endParaRPr lang="en-GB" b="1" dirty="0"/>
          </a:p>
        </p:txBody>
      </p:sp>
      <p:sp>
        <p:nvSpPr>
          <p:cNvPr id="4" name="32-Point Star 3"/>
          <p:cNvSpPr/>
          <p:nvPr/>
        </p:nvSpPr>
        <p:spPr>
          <a:xfrm>
            <a:off x="1835696" y="1268760"/>
            <a:ext cx="3888432" cy="3594822"/>
          </a:xfrm>
          <a:prstGeom prst="star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smtClean="0"/>
              <a:t>How can a government try to influence people?</a:t>
            </a:r>
            <a:endParaRPr lang="en-GB" b="1" dirty="0"/>
          </a:p>
        </p:txBody>
      </p:sp>
      <p:sp>
        <p:nvSpPr>
          <p:cNvPr id="5" name="32-Point Star 4"/>
          <p:cNvSpPr/>
          <p:nvPr/>
        </p:nvSpPr>
        <p:spPr>
          <a:xfrm>
            <a:off x="4499992" y="2492896"/>
            <a:ext cx="4464496" cy="4248472"/>
          </a:xfrm>
          <a:prstGeom prst="star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When do we see propaganda in our lives?</a:t>
            </a:r>
            <a:endParaRPr lang="en-GB" b="1" dirty="0"/>
          </a:p>
        </p:txBody>
      </p:sp>
    </p:spTree>
    <p:extLst>
      <p:ext uri="{BB962C8B-B14F-4D97-AF65-F5344CB8AC3E}">
        <p14:creationId xmlns:p14="http://schemas.microsoft.com/office/powerpoint/2010/main" val="42831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116631"/>
            <a:ext cx="2952328" cy="230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r>
              <a:rPr lang="en-GB" b="1" dirty="0" smtClean="0"/>
              <a:t> October 1990</a:t>
            </a:r>
          </a:p>
          <a:p>
            <a:pPr algn="ctr"/>
            <a:endParaRPr lang="en-GB" b="1" dirty="0" smtClean="0"/>
          </a:p>
          <a:p>
            <a:pPr algn="ctr"/>
            <a:r>
              <a:rPr lang="en-GB" dirty="0" smtClean="0"/>
              <a:t>RPF troops cross the Ugandan-Rwandan border and attack the Habyarimana regime.  They demand an end to identity cards and ethnic persecution.</a:t>
            </a:r>
            <a:endParaRPr lang="en-GB" dirty="0"/>
          </a:p>
        </p:txBody>
      </p:sp>
      <p:sp>
        <p:nvSpPr>
          <p:cNvPr id="3" name="Down Arrow 2"/>
          <p:cNvSpPr/>
          <p:nvPr/>
        </p:nvSpPr>
        <p:spPr>
          <a:xfrm rot="20059649">
            <a:off x="3585478" y="1260246"/>
            <a:ext cx="247931" cy="105089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 name="Down Arrow 4"/>
          <p:cNvSpPr/>
          <p:nvPr/>
        </p:nvSpPr>
        <p:spPr>
          <a:xfrm rot="20025429">
            <a:off x="4560668" y="876599"/>
            <a:ext cx="228767" cy="97916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 name="Down Arrow 5"/>
          <p:cNvSpPr/>
          <p:nvPr/>
        </p:nvSpPr>
        <p:spPr>
          <a:xfrm rot="19923881">
            <a:off x="4041230" y="1117691"/>
            <a:ext cx="331521" cy="995510"/>
          </a:xfrm>
          <a:prstGeom prst="downArrow">
            <a:avLst>
              <a:gd name="adj1" fmla="val 36567"/>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pic>
        <p:nvPicPr>
          <p:cNvPr id="3076" name="Picture 4" descr="http://upload.wikimedia.org/wikipedia/commons/thumb/7/79/Rwandan_Patriotic_Front_Flag.png/220px-Rwandan_Patriotic_Front_Fla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4794" y="466908"/>
            <a:ext cx="902196" cy="6028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3645024"/>
            <a:ext cx="295232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October 1990</a:t>
            </a:r>
          </a:p>
          <a:p>
            <a:pPr algn="ctr"/>
            <a:endParaRPr lang="en-GB" b="1" dirty="0"/>
          </a:p>
          <a:p>
            <a:pPr algn="ctr"/>
            <a:r>
              <a:rPr lang="en-GB" dirty="0" smtClean="0"/>
              <a:t>Troops from France and Zaire intervene and push the RPF forces back.</a:t>
            </a:r>
            <a:endParaRPr lang="en-GB" dirty="0"/>
          </a:p>
        </p:txBody>
      </p:sp>
      <p:pic>
        <p:nvPicPr>
          <p:cNvPr id="3078" name="Picture 6" descr="http://upload.wikimedia.org/wikipedia/en/thumb/c/c3/Flag_of_France.svg/125px-Flag_of_France.svg.png">
            <a:hlinkClick r:id="rId6" tooltip="Flag of Franc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997" y="4005820"/>
            <a:ext cx="1190625" cy="7905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le:Flag of Zaire.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1" y="4005820"/>
            <a:ext cx="1230112" cy="820075"/>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p:cNvSpPr/>
          <p:nvPr/>
        </p:nvSpPr>
        <p:spPr>
          <a:xfrm rot="20105029">
            <a:off x="3881072" y="2313240"/>
            <a:ext cx="335479" cy="151292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3" name="Up Arrow 12"/>
          <p:cNvSpPr/>
          <p:nvPr/>
        </p:nvSpPr>
        <p:spPr>
          <a:xfrm rot="20105029">
            <a:off x="4889701" y="1930103"/>
            <a:ext cx="335479" cy="151292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4" name="Up Arrow 13"/>
          <p:cNvSpPr/>
          <p:nvPr/>
        </p:nvSpPr>
        <p:spPr>
          <a:xfrm rot="20105029">
            <a:off x="4374677" y="2133115"/>
            <a:ext cx="335479" cy="151292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5" name="Up Arrow 14"/>
          <p:cNvSpPr/>
          <p:nvPr/>
        </p:nvSpPr>
        <p:spPr>
          <a:xfrm rot="20105029">
            <a:off x="5360521" y="1730703"/>
            <a:ext cx="335479" cy="151292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8" name="Rectangle 7"/>
          <p:cNvSpPr/>
          <p:nvPr/>
        </p:nvSpPr>
        <p:spPr>
          <a:xfrm>
            <a:off x="6300192" y="260648"/>
            <a:ext cx="2592288" cy="3385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January 1991</a:t>
            </a:r>
          </a:p>
          <a:p>
            <a:pPr algn="ctr"/>
            <a:endParaRPr lang="en-GB" b="1" dirty="0"/>
          </a:p>
          <a:p>
            <a:pPr algn="ctr"/>
            <a:r>
              <a:rPr lang="en-GB" dirty="0" smtClean="0"/>
              <a:t>General Paul </a:t>
            </a:r>
            <a:r>
              <a:rPr lang="en-GB" dirty="0" err="1" smtClean="0"/>
              <a:t>Kagame</a:t>
            </a:r>
            <a:r>
              <a:rPr lang="en-GB" dirty="0" smtClean="0"/>
              <a:t>, leader of the RPF changes tactics and pursues a campaign of guerrilla warfare.</a:t>
            </a:r>
          </a:p>
          <a:p>
            <a:pPr algn="ctr"/>
            <a:endParaRPr lang="en-GB" b="1" dirty="0"/>
          </a:p>
          <a:p>
            <a:pPr algn="ctr"/>
            <a:endParaRPr lang="en-GB" b="1" dirty="0"/>
          </a:p>
        </p:txBody>
      </p:sp>
    </p:spTree>
    <p:extLst>
      <p:ext uri="{BB962C8B-B14F-4D97-AF65-F5344CB8AC3E}">
        <p14:creationId xmlns:p14="http://schemas.microsoft.com/office/powerpoint/2010/main" val="40412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anim calcmode="lin" valueType="num">
                                      <p:cBhvr>
                                        <p:cTn id="33" dur="500" fill="hold"/>
                                        <p:tgtEl>
                                          <p:spTgt spid="3078"/>
                                        </p:tgtEl>
                                        <p:attrNameLst>
                                          <p:attrName>ppt_w</p:attrName>
                                        </p:attrNameLst>
                                      </p:cBhvr>
                                      <p:tavLst>
                                        <p:tav tm="0">
                                          <p:val>
                                            <p:fltVal val="0"/>
                                          </p:val>
                                        </p:tav>
                                        <p:tav tm="100000">
                                          <p:val>
                                            <p:strVal val="#ppt_w"/>
                                          </p:val>
                                        </p:tav>
                                      </p:tavLst>
                                    </p:anim>
                                    <p:anim calcmode="lin" valueType="num">
                                      <p:cBhvr>
                                        <p:cTn id="34" dur="500" fill="hold"/>
                                        <p:tgtEl>
                                          <p:spTgt spid="3078"/>
                                        </p:tgtEl>
                                        <p:attrNameLst>
                                          <p:attrName>ppt_h</p:attrName>
                                        </p:attrNameLst>
                                      </p:cBhvr>
                                      <p:tavLst>
                                        <p:tav tm="0">
                                          <p:val>
                                            <p:fltVal val="0"/>
                                          </p:val>
                                        </p:tav>
                                        <p:tav tm="100000">
                                          <p:val>
                                            <p:strVal val="#ppt_h"/>
                                          </p:val>
                                        </p:tav>
                                      </p:tavLst>
                                    </p:anim>
                                    <p:animEffect transition="in" filter="fade">
                                      <p:cBhvr>
                                        <p:cTn id="35" dur="500"/>
                                        <p:tgtEl>
                                          <p:spTgt spid="3078"/>
                                        </p:tgtEl>
                                      </p:cBhvr>
                                    </p:animEffect>
                                  </p:childTnLst>
                                </p:cTn>
                              </p:par>
                              <p:par>
                                <p:cTn id="36" presetID="53" presetClass="entr" presetSubtype="16" fill="hold" nodeType="withEffect">
                                  <p:stCondLst>
                                    <p:cond delay="0"/>
                                  </p:stCondLst>
                                  <p:childTnLst>
                                    <p:set>
                                      <p:cBhvr>
                                        <p:cTn id="37" dur="1" fill="hold">
                                          <p:stCondLst>
                                            <p:cond delay="0"/>
                                          </p:stCondLst>
                                        </p:cTn>
                                        <p:tgtEl>
                                          <p:spTgt spid="3080"/>
                                        </p:tgtEl>
                                        <p:attrNameLst>
                                          <p:attrName>style.visibility</p:attrName>
                                        </p:attrNameLst>
                                      </p:cBhvr>
                                      <p:to>
                                        <p:strVal val="visible"/>
                                      </p:to>
                                    </p:set>
                                    <p:anim calcmode="lin" valueType="num">
                                      <p:cBhvr>
                                        <p:cTn id="38" dur="500" fill="hold"/>
                                        <p:tgtEl>
                                          <p:spTgt spid="3080"/>
                                        </p:tgtEl>
                                        <p:attrNameLst>
                                          <p:attrName>ppt_w</p:attrName>
                                        </p:attrNameLst>
                                      </p:cBhvr>
                                      <p:tavLst>
                                        <p:tav tm="0">
                                          <p:val>
                                            <p:fltVal val="0"/>
                                          </p:val>
                                        </p:tav>
                                        <p:tav tm="100000">
                                          <p:val>
                                            <p:strVal val="#ppt_w"/>
                                          </p:val>
                                        </p:tav>
                                      </p:tavLst>
                                    </p:anim>
                                    <p:anim calcmode="lin" valueType="num">
                                      <p:cBhvr>
                                        <p:cTn id="39" dur="500" fill="hold"/>
                                        <p:tgtEl>
                                          <p:spTgt spid="3080"/>
                                        </p:tgtEl>
                                        <p:attrNameLst>
                                          <p:attrName>ppt_h</p:attrName>
                                        </p:attrNameLst>
                                      </p:cBhvr>
                                      <p:tavLst>
                                        <p:tav tm="0">
                                          <p:val>
                                            <p:fltVal val="0"/>
                                          </p:val>
                                        </p:tav>
                                        <p:tav tm="100000">
                                          <p:val>
                                            <p:strVal val="#ppt_h"/>
                                          </p:val>
                                        </p:tav>
                                      </p:tavLst>
                                    </p:anim>
                                    <p:animEffect transition="in" filter="fade">
                                      <p:cBhvr>
                                        <p:cTn id="40" dur="500"/>
                                        <p:tgtEl>
                                          <p:spTgt spid="308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4" grpId="0" animBg="1"/>
      <p:bldP spid="7" grpId="0" animBg="1"/>
      <p:bldP spid="13" grpId="0" animBg="1"/>
      <p:bldP spid="14" grpId="0" animBg="1"/>
      <p:bldP spid="1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60648"/>
            <a:ext cx="288032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Ceasefire </a:t>
            </a:r>
          </a:p>
          <a:p>
            <a:pPr algn="ctr"/>
            <a:endParaRPr lang="en-GB" b="1" dirty="0"/>
          </a:p>
          <a:p>
            <a:pPr algn="ctr"/>
            <a:r>
              <a:rPr lang="en-GB" dirty="0" smtClean="0"/>
              <a:t>A ceasefire was agreed on 12 July 1992 although tension continued to exist.</a:t>
            </a:r>
            <a:endParaRPr lang="en-GB" dirty="0"/>
          </a:p>
        </p:txBody>
      </p:sp>
      <p:sp>
        <p:nvSpPr>
          <p:cNvPr id="4" name="Rectangle 3"/>
          <p:cNvSpPr/>
          <p:nvPr/>
        </p:nvSpPr>
        <p:spPr>
          <a:xfrm>
            <a:off x="6948264" y="260648"/>
            <a:ext cx="2088232"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February 1993</a:t>
            </a:r>
          </a:p>
          <a:p>
            <a:pPr algn="ctr"/>
            <a:endParaRPr lang="en-GB" b="1" dirty="0"/>
          </a:p>
          <a:p>
            <a:pPr algn="ctr"/>
            <a:r>
              <a:rPr lang="en-GB" dirty="0" smtClean="0"/>
              <a:t>Due to reports of genocide, the RPF launch a huge offensive and aim for Kigali, the capital city.</a:t>
            </a:r>
            <a:endParaRPr lang="en-GB" dirty="0"/>
          </a:p>
        </p:txBody>
      </p:sp>
      <p:sp>
        <p:nvSpPr>
          <p:cNvPr id="5" name="Down Arrow 4"/>
          <p:cNvSpPr/>
          <p:nvPr/>
        </p:nvSpPr>
        <p:spPr>
          <a:xfrm rot="20059649">
            <a:off x="3612581" y="2039695"/>
            <a:ext cx="217698" cy="151044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 name="Down Arrow 5"/>
          <p:cNvSpPr/>
          <p:nvPr/>
        </p:nvSpPr>
        <p:spPr>
          <a:xfrm rot="20059649">
            <a:off x="4280647" y="1759999"/>
            <a:ext cx="246869" cy="170305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Down Arrow 6"/>
          <p:cNvSpPr/>
          <p:nvPr/>
        </p:nvSpPr>
        <p:spPr>
          <a:xfrm rot="20059649">
            <a:off x="4933499" y="1554476"/>
            <a:ext cx="285115" cy="173383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pic>
        <p:nvPicPr>
          <p:cNvPr id="8" name="Picture 4" descr="http://upload.wikimedia.org/wikipedia/commons/thumb/7/79/Rwandan_Patriotic_Front_Flag.png/220px-Rwandan_Patriotic_Front_Fla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5081" y="895336"/>
            <a:ext cx="902196" cy="6028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3528" y="4437112"/>
            <a:ext cx="297261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February 1993</a:t>
            </a:r>
          </a:p>
          <a:p>
            <a:pPr algn="ctr"/>
            <a:endParaRPr lang="en-GB" b="1" dirty="0"/>
          </a:p>
          <a:p>
            <a:pPr algn="ctr"/>
            <a:r>
              <a:rPr lang="en-GB" dirty="0" smtClean="0"/>
              <a:t>French troops intervene and a ceasefire established until 7 April 1994.</a:t>
            </a:r>
            <a:endParaRPr lang="en-GB" dirty="0"/>
          </a:p>
        </p:txBody>
      </p:sp>
      <p:sp>
        <p:nvSpPr>
          <p:cNvPr id="10" name="Rectangle 9"/>
          <p:cNvSpPr/>
          <p:nvPr/>
        </p:nvSpPr>
        <p:spPr>
          <a:xfrm rot="20750669">
            <a:off x="3939471" y="3431040"/>
            <a:ext cx="1872209" cy="26089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French Troops</a:t>
            </a:r>
            <a:endParaRPr lang="en-GB" dirty="0"/>
          </a:p>
        </p:txBody>
      </p:sp>
      <p:pic>
        <p:nvPicPr>
          <p:cNvPr id="11" name="Picture 6" descr="http://upload.wikimedia.org/wikipedia/en/thumb/c/c3/Flag_of_France.svg/125px-Flag_of_France.svg.png">
            <a:hlinkClick r:id="rId5" tooltip="Flag of Franc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889266"/>
            <a:ext cx="963596" cy="63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7" y="697325"/>
            <a:ext cx="5002485" cy="44887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980728"/>
            <a:ext cx="3600400" cy="369332"/>
          </a:xfrm>
          <a:prstGeom prst="rect">
            <a:avLst/>
          </a:prstGeom>
          <a:noFill/>
        </p:spPr>
        <p:txBody>
          <a:bodyPr wrap="square" rtlCol="0">
            <a:spAutoFit/>
          </a:bodyPr>
          <a:lstStyle/>
          <a:p>
            <a:pPr algn="ctr"/>
            <a:r>
              <a:rPr lang="en-GB" dirty="0" smtClean="0"/>
              <a:t>"What does it say?"</a:t>
            </a:r>
            <a:endParaRPr lang="en-GB" dirty="0"/>
          </a:p>
        </p:txBody>
      </p:sp>
      <p:sp>
        <p:nvSpPr>
          <p:cNvPr id="5" name="TextBox 4"/>
          <p:cNvSpPr txBox="1"/>
          <p:nvPr/>
        </p:nvSpPr>
        <p:spPr>
          <a:xfrm>
            <a:off x="467544" y="1576651"/>
            <a:ext cx="3456384" cy="646331"/>
          </a:xfrm>
          <a:prstGeom prst="rect">
            <a:avLst/>
          </a:prstGeom>
          <a:noFill/>
        </p:spPr>
        <p:txBody>
          <a:bodyPr wrap="square" rtlCol="0">
            <a:spAutoFit/>
          </a:bodyPr>
          <a:lstStyle/>
          <a:p>
            <a:r>
              <a:rPr lang="en-GB" dirty="0" smtClean="0"/>
              <a:t>"Someone's killed </a:t>
            </a:r>
            <a:r>
              <a:rPr lang="en-GB" dirty="0" err="1" smtClean="0"/>
              <a:t>Habyaramina</a:t>
            </a:r>
            <a:r>
              <a:rPr lang="en-GB" dirty="0" smtClean="0"/>
              <a:t>."</a:t>
            </a:r>
            <a:br>
              <a:rPr lang="en-GB" dirty="0" smtClean="0"/>
            </a:br>
            <a:endParaRPr lang="en-GB" dirty="0"/>
          </a:p>
        </p:txBody>
      </p:sp>
      <p:sp>
        <p:nvSpPr>
          <p:cNvPr id="6" name="TextBox 5"/>
          <p:cNvSpPr txBox="1"/>
          <p:nvPr/>
        </p:nvSpPr>
        <p:spPr>
          <a:xfrm>
            <a:off x="251519" y="3356992"/>
            <a:ext cx="3672408" cy="2308324"/>
          </a:xfrm>
          <a:prstGeom prst="rect">
            <a:avLst/>
          </a:prstGeom>
          <a:noFill/>
        </p:spPr>
        <p:txBody>
          <a:bodyPr wrap="square" rtlCol="0">
            <a:spAutoFit/>
          </a:bodyPr>
          <a:lstStyle/>
          <a:p>
            <a:r>
              <a:rPr lang="en-GB" dirty="0" smtClean="0"/>
              <a:t>We demand that our Hutu brothers do not let these crimes go unpunished. Raise yourselves, our brothers. Raise yourselves and work! Get your tools and raise your clubs! It's time to eradiate the cancer race. Look for them everywhere.</a:t>
            </a:r>
          </a:p>
          <a:p>
            <a:endParaRPr lang="en-GB" dirty="0"/>
          </a:p>
        </p:txBody>
      </p:sp>
    </p:spTree>
    <p:extLst>
      <p:ext uri="{BB962C8B-B14F-4D97-AF65-F5344CB8AC3E}">
        <p14:creationId xmlns:p14="http://schemas.microsoft.com/office/powerpoint/2010/main" val="3387280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209</Words>
  <Application>Microsoft Office PowerPoint</Application>
  <PresentationFormat>On-screen Show (4:3)</PresentationFormat>
  <Paragraphs>31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St Edward's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20</cp:revision>
  <dcterms:created xsi:type="dcterms:W3CDTF">2012-09-19T10:24:05Z</dcterms:created>
  <dcterms:modified xsi:type="dcterms:W3CDTF">2012-09-19T16:48:26Z</dcterms:modified>
</cp:coreProperties>
</file>