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16" r:id="rId49"/>
    <p:sldId id="303" r:id="rId50"/>
    <p:sldId id="317" r:id="rId51"/>
    <p:sldId id="305" r:id="rId52"/>
    <p:sldId id="306" r:id="rId53"/>
    <p:sldId id="307" r:id="rId54"/>
    <p:sldId id="318" r:id="rId55"/>
    <p:sldId id="308" r:id="rId56"/>
    <p:sldId id="309" r:id="rId57"/>
    <p:sldId id="310" r:id="rId58"/>
    <p:sldId id="311" r:id="rId59"/>
    <p:sldId id="312" r:id="rId60"/>
    <p:sldId id="313" r:id="rId61"/>
    <p:sldId id="314" r:id="rId62"/>
    <p:sldId id="315" r:id="rId63"/>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9736" cy="482602"/>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pitchFamily="34"/>
                <a:cs typeface="Arial" pitchFamily="34"/>
              </a:defRPr>
            </a:lvl1pPr>
          </a:lstStyle>
          <a:p>
            <a:pPr lvl="0"/>
            <a:endParaRPr lang="en-GB"/>
          </a:p>
        </p:txBody>
      </p:sp>
      <p:sp>
        <p:nvSpPr>
          <p:cNvPr id="3" name="Date Placeholder 2"/>
          <p:cNvSpPr txBox="1">
            <a:spLocks noGrp="1"/>
          </p:cNvSpPr>
          <p:nvPr>
            <p:ph type="dt" idx="1"/>
          </p:nvPr>
        </p:nvSpPr>
        <p:spPr>
          <a:xfrm>
            <a:off x="3895728" y="0"/>
            <a:ext cx="2979736" cy="482602"/>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pitchFamily="34"/>
                <a:cs typeface="Arial" pitchFamily="34"/>
              </a:defRPr>
            </a:lvl1pPr>
          </a:lstStyle>
          <a:p>
            <a:pPr lvl="0"/>
            <a:fld id="{9E92C31A-8039-48B0-B48E-1F656512B407}" type="datetime1">
              <a:rPr lang="en-GB"/>
              <a:pPr lvl="0"/>
              <a:t>21/03/2012</a:t>
            </a:fld>
            <a:endParaRPr lang="en-GB"/>
          </a:p>
        </p:txBody>
      </p:sp>
      <p:sp>
        <p:nvSpPr>
          <p:cNvPr id="4" name="Slide Image Placeholder 3"/>
          <p:cNvSpPr>
            <a:spLocks noGrp="1" noRot="1" noChangeAspect="1"/>
          </p:cNvSpPr>
          <p:nvPr>
            <p:ph type="sldImg" idx="2"/>
          </p:nvPr>
        </p:nvSpPr>
        <p:spPr>
          <a:xfrm>
            <a:off x="1025527" y="723903"/>
            <a:ext cx="4826002" cy="3621088"/>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7391" y="4586292"/>
            <a:ext cx="5502273" cy="4346572"/>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9172574"/>
            <a:ext cx="2979736" cy="482602"/>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pitchFamily="34"/>
                <a:cs typeface="Arial" pitchFamily="34"/>
              </a:defRPr>
            </a:lvl1pPr>
          </a:lstStyle>
          <a:p>
            <a:pPr lvl="0"/>
            <a:endParaRPr lang="en-GB"/>
          </a:p>
        </p:txBody>
      </p:sp>
      <p:sp>
        <p:nvSpPr>
          <p:cNvPr id="7" name="Slide Number Placeholder 6"/>
          <p:cNvSpPr txBox="1">
            <a:spLocks noGrp="1"/>
          </p:cNvSpPr>
          <p:nvPr>
            <p:ph type="sldNum" sz="quarter" idx="5"/>
          </p:nvPr>
        </p:nvSpPr>
        <p:spPr>
          <a:xfrm>
            <a:off x="3895728" y="9172574"/>
            <a:ext cx="2979736" cy="482602"/>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pitchFamily="34"/>
                <a:cs typeface="Arial" pitchFamily="34"/>
              </a:defRPr>
            </a:lvl1pPr>
          </a:lstStyle>
          <a:p>
            <a:pPr lvl="0"/>
            <a:fld id="{84318F32-FDAE-495B-9B46-9ED277FDF7D4}" type="slidenum">
              <a:t>‹#›</a:t>
            </a:fld>
            <a:endParaRPr lang="en-GB"/>
          </a:p>
        </p:txBody>
      </p:sp>
    </p:spTree>
    <p:extLst>
      <p:ext uri="{BB962C8B-B14F-4D97-AF65-F5344CB8AC3E}">
        <p14:creationId xmlns:p14="http://schemas.microsoft.com/office/powerpoint/2010/main" val="3945962372"/>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defTabSz="472379"/>
            <a:r>
              <a:rPr lang="en-GB"/>
              <a:t>Survivors of the genocide in Rwanda want to be independent and self-sufficient. However, to return to their socio-economic position before the genocide they need access to funding, to rebuild their houses destroyed during the genocide; to complete education interrupted during the genocide; to re-establish livelihoods lost in the genocide; and have access to medical treatment for ailments resulting from the genocide.</a:t>
            </a:r>
          </a:p>
          <a:p>
            <a:pPr lvl="0" defTabSz="472379"/>
            <a:endParaRPr lang="en-GB"/>
          </a:p>
          <a:p>
            <a:pPr lvl="0" defTabSz="472379"/>
            <a:r>
              <a:rPr lang="en-US"/>
              <a:t>In 2014, it will be the twentieth anniversary of the genocide, and will mark the closure of the ICTR. This presents a unique opportunity for the establishment of an International Trust Fund for Survivors of the Genocide in Rwanda (ITFSGR). It will be modelled on the TFV and survivor’s organisations will have a role in its governance. </a:t>
            </a:r>
          </a:p>
          <a:p>
            <a:pPr lvl="0" defTabSz="472379"/>
            <a:r>
              <a:rPr lang="en-GB"/>
              <a:t> </a:t>
            </a:r>
            <a:endParaRPr lang="en-US"/>
          </a:p>
          <a:p>
            <a:pPr lvl="0"/>
            <a:endParaRPr lang="en-US"/>
          </a:p>
        </p:txBody>
      </p:sp>
      <p:sp>
        <p:nvSpPr>
          <p:cNvPr id="4" name="Slide Number Placeholder 3"/>
          <p:cNvSpPr txBox="1"/>
          <p:nvPr/>
        </p:nvSpPr>
        <p:spPr>
          <a:xfrm>
            <a:off x="3895728" y="9172574"/>
            <a:ext cx="2979736" cy="482602"/>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862B8DC-DD1A-4E5F-9141-E4EF2FD0D1EF}" type="slidenum">
              <a:t>34</a:t>
            </a:fld>
            <a:endParaRPr lang="en-US" sz="1200" b="0" i="0" u="none" strike="noStrike" kern="1200" cap="none" spc="0" baseline="0">
              <a:solidFill>
                <a:srgbClr val="000000"/>
              </a:solidFill>
              <a:uFillTx/>
              <a:latin typeface="Calibri" pitchFamily="34"/>
              <a:cs typeface="Arial" pitchFamily="3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defTabSz="472379"/>
            <a:r>
              <a:rPr lang="en-US"/>
              <a:t>1 - The advantage of having such a board is to ensure that all individuals, supported by the fund, are effectively represented at the decision-making level. This way, the survivors and the government can claim ownership of their own development. </a:t>
            </a:r>
          </a:p>
          <a:p>
            <a:pPr lvl="0" defTabSz="472379"/>
            <a:r>
              <a:rPr lang="en-US"/>
              <a:t>2 - The advantage of using that model is that its structure encourages the participation of governmental institutions and could provide a base for creating a fund coordinated by SURF, the Government of Rwanda, civil society and donors. </a:t>
            </a:r>
          </a:p>
          <a:p>
            <a:pPr lvl="0"/>
            <a:endParaRPr lang="en-US"/>
          </a:p>
        </p:txBody>
      </p:sp>
      <p:sp>
        <p:nvSpPr>
          <p:cNvPr id="4" name="Slide Number Placeholder 3"/>
          <p:cNvSpPr txBox="1"/>
          <p:nvPr/>
        </p:nvSpPr>
        <p:spPr>
          <a:xfrm>
            <a:off x="3895728" y="9172574"/>
            <a:ext cx="2979736" cy="482602"/>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DBA39E2-EAA3-4139-9F35-89D0D5CBCDF2}" type="slidenum">
              <a:t>35</a:t>
            </a:fld>
            <a:endParaRPr lang="en-US" sz="1200" b="0" i="0" u="none" strike="noStrike" kern="1200" cap="none" spc="0" baseline="0">
              <a:solidFill>
                <a:srgbClr val="000000"/>
              </a:solidFill>
              <a:uFillTx/>
              <a:latin typeface="Calibri" pitchFamily="34"/>
              <a:cs typeface="Arial" pitchFamily="3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US"/>
              <a:t>The advantage of having high profile individuals as members of the board is to facilitate the advocacy work of the fund and to bring in as much funding as possible for the survivors. </a:t>
            </a:r>
          </a:p>
        </p:txBody>
      </p:sp>
      <p:sp>
        <p:nvSpPr>
          <p:cNvPr id="4" name="Slide Number Placeholder 3"/>
          <p:cNvSpPr txBox="1"/>
          <p:nvPr/>
        </p:nvSpPr>
        <p:spPr>
          <a:xfrm>
            <a:off x="3895728" y="9172574"/>
            <a:ext cx="2979736" cy="482602"/>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652426-EC79-44C8-B6CB-E6ADE2A75ECC}" type="slidenum">
              <a:t>37</a:t>
            </a:fld>
            <a:endParaRPr lang="en-US" sz="1200" b="0" i="0" u="none" strike="noStrike" kern="1200" cap="none" spc="0" baseline="0">
              <a:solidFill>
                <a:srgbClr val="000000"/>
              </a:solidFill>
              <a:uFillTx/>
              <a:latin typeface="Calibri" pitchFamily="34"/>
              <a:cs typeface="Arial" pitchFamily="34"/>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5525" y="723900"/>
            <a:ext cx="4826000" cy="3621088"/>
          </a:xfrm>
        </p:spPr>
      </p:sp>
      <p:sp>
        <p:nvSpPr>
          <p:cNvPr id="3" name="Notes Placeholder 2"/>
          <p:cNvSpPr txBox="1">
            <a:spLocks noGrp="1"/>
          </p:cNvSpPr>
          <p:nvPr>
            <p:ph type="body" sz="quarter" idx="1"/>
          </p:nvPr>
        </p:nvSpPr>
        <p:spPr/>
        <p:txBody>
          <a:bodyPr/>
          <a:lstStyle/>
          <a:p>
            <a:pPr lvl="0"/>
            <a:r>
              <a:rPr lang="en-US"/>
              <a:t>Having the Secretariat be the intermediary between the Board of Trustees, governmental institutions and the recipients is important in order to effectively follow the projects managed by the recipients and also to ease the workload of the Board of Trustees. </a:t>
            </a:r>
          </a:p>
        </p:txBody>
      </p:sp>
      <p:sp>
        <p:nvSpPr>
          <p:cNvPr id="4" name="Slide Number Placeholder 3"/>
          <p:cNvSpPr txBox="1"/>
          <p:nvPr/>
        </p:nvSpPr>
        <p:spPr>
          <a:xfrm>
            <a:off x="3895728" y="9172574"/>
            <a:ext cx="2979736" cy="482602"/>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08E03B1-33A1-4DC9-BED8-07BB44686F40}" type="slidenum">
              <a:t>38</a:t>
            </a:fld>
            <a:endParaRPr lang="en-US" sz="1200" b="0" i="0" u="none" strike="noStrike" kern="1200" cap="none" spc="0" baseline="0">
              <a:solidFill>
                <a:srgbClr val="000000"/>
              </a:solidFill>
              <a:uFillTx/>
              <a:latin typeface="Calibri" pitchFamily="34"/>
              <a:cs typeface="Arial" pitchFamily="34"/>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lvl="0"/>
            <a:r>
              <a:rPr lang="en-US"/>
              <a:t>1 - The advantage of having such a system is to make sure that the projects funded are in accordance with the Trust Fund objectives as well as the objectives and priorities of the Government of Rwanda (FARG and/or MINALOC) in regards to survivors. </a:t>
            </a:r>
          </a:p>
          <a:p>
            <a:pPr lvl="0"/>
            <a:endParaRPr lang="en-US"/>
          </a:p>
          <a:p>
            <a:pPr lvl="0" defTabSz="472379"/>
            <a:r>
              <a:rPr lang="en-US"/>
              <a:t>2 - The advantage of this system is that it reduces the time spent in the decision-making process. </a:t>
            </a:r>
          </a:p>
          <a:p>
            <a:pPr marL="0" lvl="1" defTabSz="472379"/>
            <a:r>
              <a:rPr lang="en-US"/>
              <a:t>3 - Because of your in depth experience working with survivors, funding should be channeled through local organizations to support diverse programs for the survivors. </a:t>
            </a:r>
          </a:p>
          <a:p>
            <a:pPr lvl="0" defTabSz="472379"/>
            <a:endParaRPr lang="en-US"/>
          </a:p>
          <a:p>
            <a:pPr lvl="0"/>
            <a:endParaRPr lang="en-US"/>
          </a:p>
        </p:txBody>
      </p:sp>
      <p:sp>
        <p:nvSpPr>
          <p:cNvPr id="4" name="Slide Number Placeholder 3"/>
          <p:cNvSpPr txBox="1"/>
          <p:nvPr/>
        </p:nvSpPr>
        <p:spPr>
          <a:xfrm>
            <a:off x="3895728" y="9172574"/>
            <a:ext cx="2979736" cy="482602"/>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7F70C95-C8AE-4786-9273-0561F8F4085E}" type="slidenum">
              <a:t>39</a:t>
            </a:fld>
            <a:endParaRPr lang="en-US" sz="1200" b="0" i="0" u="none" strike="noStrike" kern="1200" cap="none" spc="0" baseline="0">
              <a:solidFill>
                <a:srgbClr val="000000"/>
              </a:solidFill>
              <a:uFillTx/>
              <a:latin typeface="Calibri" pitchFamily="34"/>
              <a:cs typeface="Arial" pitchFamily="34"/>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3895728" y="9172574"/>
            <a:ext cx="2979736" cy="482602"/>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583FFF-A0BB-4BD4-9CBE-9D7155467408}" type="slidenum">
              <a:t>40</a:t>
            </a:fld>
            <a:endParaRPr lang="en-US" sz="1200" b="0" i="0" u="none" strike="noStrike" kern="1200" cap="none" spc="0" baseline="0">
              <a:solidFill>
                <a:srgbClr val="000000"/>
              </a:solidFill>
              <a:uFillTx/>
              <a:latin typeface="Calibri" pitchFamily="34"/>
              <a:cs typeface="Arial"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066B96DD-C6C0-45DA-BE9A-CD773B2D9CC0}" type="datetime1">
              <a:rPr lang="en-GB"/>
              <a:pPr lvl="0"/>
              <a:t>21/03/2012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2B0A9387-91CD-453A-94AE-033AD248CF84}" type="slidenum">
              <a:t>‹#›</a:t>
            </a:fld>
            <a:endParaRPr lang="en-GB"/>
          </a:p>
        </p:txBody>
      </p:sp>
    </p:spTree>
    <p:extLst>
      <p:ext uri="{BB962C8B-B14F-4D97-AF65-F5344CB8AC3E}">
        <p14:creationId xmlns:p14="http://schemas.microsoft.com/office/powerpoint/2010/main" val="7404382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04C77079-1161-4F18-89B9-623D80BA186C}" type="datetime1">
              <a:rPr lang="en-GB"/>
              <a:pPr lvl="0"/>
              <a:t>21/03/2012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1D0E2971-3542-42CB-A879-FEFD5AE93FE2}" type="slidenum">
              <a:t>‹#›</a:t>
            </a:fld>
            <a:endParaRPr lang="en-GB"/>
          </a:p>
        </p:txBody>
      </p:sp>
    </p:spTree>
    <p:extLst>
      <p:ext uri="{BB962C8B-B14F-4D97-AF65-F5344CB8AC3E}">
        <p14:creationId xmlns:p14="http://schemas.microsoft.com/office/powerpoint/2010/main" val="196987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B0610AC1-8EFF-43BA-964B-B7D1923CFFE8}" type="datetime1">
              <a:rPr lang="en-GB"/>
              <a:pPr lvl="0"/>
              <a:t>21/03/2012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7705C6B-87D6-4B17-8D2B-DE8002E41FE0}" type="slidenum">
              <a:t>‹#›</a:t>
            </a:fld>
            <a:endParaRPr lang="en-GB"/>
          </a:p>
        </p:txBody>
      </p:sp>
    </p:spTree>
    <p:extLst>
      <p:ext uri="{BB962C8B-B14F-4D97-AF65-F5344CB8AC3E}">
        <p14:creationId xmlns:p14="http://schemas.microsoft.com/office/powerpoint/2010/main" val="224095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FAFBDDD1-6FB4-488B-B643-A63333DB9D97}" type="datetime1">
              <a:rPr lang="en-GB"/>
              <a:pPr lvl="0"/>
              <a:t>21/03/2012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C20485ED-9A5A-4889-A922-08A4FF3D705D}" type="slidenum">
              <a:t>‹#›</a:t>
            </a:fld>
            <a:endParaRPr lang="en-GB"/>
          </a:p>
        </p:txBody>
      </p:sp>
    </p:spTree>
    <p:extLst>
      <p:ext uri="{BB962C8B-B14F-4D97-AF65-F5344CB8AC3E}">
        <p14:creationId xmlns:p14="http://schemas.microsoft.com/office/powerpoint/2010/main" val="33721562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264DC17E-EB59-4E8E-AED4-8DF6F234B735}" type="datetime1">
              <a:rPr lang="en-GB"/>
              <a:pPr lvl="0"/>
              <a:t>21/03/2012</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97EC9DBB-6A90-4AF1-8AB3-C930FFC062ED}" type="slidenum">
              <a:t>‹#›</a:t>
            </a:fld>
            <a:endParaRPr lang="en-GB"/>
          </a:p>
        </p:txBody>
      </p:sp>
    </p:spTree>
    <p:extLst>
      <p:ext uri="{BB962C8B-B14F-4D97-AF65-F5344CB8AC3E}">
        <p14:creationId xmlns:p14="http://schemas.microsoft.com/office/powerpoint/2010/main" val="3358068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txBox="1">
            <a:spLocks noGrp="1"/>
          </p:cNvSpPr>
          <p:nvPr>
            <p:ph type="dt" sz="half" idx="7"/>
          </p:nvPr>
        </p:nvSpPr>
        <p:spPr/>
        <p:txBody>
          <a:bodyPr/>
          <a:lstStyle>
            <a:lvl1pPr>
              <a:defRPr/>
            </a:lvl1pPr>
          </a:lstStyle>
          <a:p>
            <a:pPr lvl="0"/>
            <a:fld id="{2AD55DF8-639E-43AF-9277-9D014BD030DC}" type="datetime1">
              <a:rPr lang="en-GB"/>
              <a:pPr lvl="0"/>
              <a:t>21/03/2012</a:t>
            </a:fld>
            <a:endParaRPr lang="en-GB"/>
          </a:p>
        </p:txBody>
      </p:sp>
      <p:sp>
        <p:nvSpPr>
          <p:cNvPr id="6" name="Footer Placeholder 4"/>
          <p:cNvSpPr txBox="1">
            <a:spLocks noGrp="1"/>
          </p:cNvSpPr>
          <p:nvPr>
            <p:ph type="ftr" sz="quarter" idx="9"/>
          </p:nvPr>
        </p:nvSpPr>
        <p:spPr/>
        <p:txBody>
          <a:bodyPr/>
          <a:lstStyle>
            <a:lvl1pPr>
              <a:defRPr/>
            </a:lvl1pPr>
          </a:lstStyle>
          <a:p>
            <a:pPr lvl="0"/>
            <a:endParaRPr lang="en-GB"/>
          </a:p>
        </p:txBody>
      </p:sp>
      <p:sp>
        <p:nvSpPr>
          <p:cNvPr id="7" name="Slide Number Placeholder 5"/>
          <p:cNvSpPr txBox="1">
            <a:spLocks noGrp="1"/>
          </p:cNvSpPr>
          <p:nvPr>
            <p:ph type="sldNum" sz="quarter" idx="8"/>
          </p:nvPr>
        </p:nvSpPr>
        <p:spPr/>
        <p:txBody>
          <a:bodyPr/>
          <a:lstStyle>
            <a:lvl1pPr>
              <a:defRPr/>
            </a:lvl1pPr>
          </a:lstStyle>
          <a:p>
            <a:pPr lvl="0"/>
            <a:fld id="{6AABE146-0727-40CA-8B4F-73E1CFBCF4DB}" type="slidenum">
              <a:t>‹#›</a:t>
            </a:fld>
            <a:endParaRPr lang="en-GB"/>
          </a:p>
        </p:txBody>
      </p:sp>
    </p:spTree>
    <p:extLst>
      <p:ext uri="{BB962C8B-B14F-4D97-AF65-F5344CB8AC3E}">
        <p14:creationId xmlns:p14="http://schemas.microsoft.com/office/powerpoint/2010/main" val="2793382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txBox="1">
            <a:spLocks noGrp="1"/>
          </p:cNvSpPr>
          <p:nvPr>
            <p:ph type="dt" sz="half" idx="7"/>
          </p:nvPr>
        </p:nvSpPr>
        <p:spPr/>
        <p:txBody>
          <a:bodyPr/>
          <a:lstStyle>
            <a:lvl1pPr>
              <a:defRPr/>
            </a:lvl1pPr>
          </a:lstStyle>
          <a:p>
            <a:pPr lvl="0"/>
            <a:fld id="{48433E1D-4364-48CD-B348-A5D17CCD05C8}" type="datetime1">
              <a:rPr lang="en-GB"/>
              <a:pPr lvl="0"/>
              <a:t>21/03/2012</a:t>
            </a:fld>
            <a:endParaRPr lang="en-GB"/>
          </a:p>
        </p:txBody>
      </p:sp>
      <p:sp>
        <p:nvSpPr>
          <p:cNvPr id="8" name="Footer Placeholder 4"/>
          <p:cNvSpPr txBox="1">
            <a:spLocks noGrp="1"/>
          </p:cNvSpPr>
          <p:nvPr>
            <p:ph type="ftr" sz="quarter" idx="9"/>
          </p:nvPr>
        </p:nvSpPr>
        <p:spPr/>
        <p:txBody>
          <a:bodyPr/>
          <a:lstStyle>
            <a:lvl1pPr>
              <a:defRPr/>
            </a:lvl1pPr>
          </a:lstStyle>
          <a:p>
            <a:pPr lvl="0"/>
            <a:endParaRPr lang="en-GB"/>
          </a:p>
        </p:txBody>
      </p:sp>
      <p:sp>
        <p:nvSpPr>
          <p:cNvPr id="9" name="Slide Number Placeholder 5"/>
          <p:cNvSpPr txBox="1">
            <a:spLocks noGrp="1"/>
          </p:cNvSpPr>
          <p:nvPr>
            <p:ph type="sldNum" sz="quarter" idx="8"/>
          </p:nvPr>
        </p:nvSpPr>
        <p:spPr/>
        <p:txBody>
          <a:bodyPr/>
          <a:lstStyle>
            <a:lvl1pPr>
              <a:defRPr/>
            </a:lvl1pPr>
          </a:lstStyle>
          <a:p>
            <a:pPr lvl="0"/>
            <a:fld id="{78EE64AE-5E32-4452-8413-ABA4ABAD2A62}" type="slidenum">
              <a:t>‹#›</a:t>
            </a:fld>
            <a:endParaRPr lang="en-GB"/>
          </a:p>
        </p:txBody>
      </p:sp>
    </p:spTree>
    <p:extLst>
      <p:ext uri="{BB962C8B-B14F-4D97-AF65-F5344CB8AC3E}">
        <p14:creationId xmlns:p14="http://schemas.microsoft.com/office/powerpoint/2010/main" val="35912278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p:cNvSpPr txBox="1">
            <a:spLocks noGrp="1"/>
          </p:cNvSpPr>
          <p:nvPr>
            <p:ph type="dt" sz="half" idx="7"/>
          </p:nvPr>
        </p:nvSpPr>
        <p:spPr/>
        <p:txBody>
          <a:bodyPr/>
          <a:lstStyle>
            <a:lvl1pPr>
              <a:defRPr/>
            </a:lvl1pPr>
          </a:lstStyle>
          <a:p>
            <a:pPr lvl="0"/>
            <a:fld id="{2CCED357-E147-469D-8239-D656C254D4DC}" type="datetime1">
              <a:rPr lang="en-GB"/>
              <a:pPr lvl="0"/>
              <a:t>21/03/2012</a:t>
            </a:fld>
            <a:endParaRPr lang="en-GB"/>
          </a:p>
        </p:txBody>
      </p:sp>
      <p:sp>
        <p:nvSpPr>
          <p:cNvPr id="4" name="Footer Placeholder 4"/>
          <p:cNvSpPr txBox="1">
            <a:spLocks noGrp="1"/>
          </p:cNvSpPr>
          <p:nvPr>
            <p:ph type="ftr" sz="quarter" idx="9"/>
          </p:nvPr>
        </p:nvSpPr>
        <p:spPr/>
        <p:txBody>
          <a:bodyPr/>
          <a:lstStyle>
            <a:lvl1pPr>
              <a:defRPr/>
            </a:lvl1pPr>
          </a:lstStyle>
          <a:p>
            <a:pPr lvl="0"/>
            <a:endParaRPr lang="en-GB"/>
          </a:p>
        </p:txBody>
      </p:sp>
      <p:sp>
        <p:nvSpPr>
          <p:cNvPr id="5" name="Slide Number Placeholder 5"/>
          <p:cNvSpPr txBox="1">
            <a:spLocks noGrp="1"/>
          </p:cNvSpPr>
          <p:nvPr>
            <p:ph type="sldNum" sz="quarter" idx="8"/>
          </p:nvPr>
        </p:nvSpPr>
        <p:spPr/>
        <p:txBody>
          <a:bodyPr/>
          <a:lstStyle>
            <a:lvl1pPr>
              <a:defRPr/>
            </a:lvl1pPr>
          </a:lstStyle>
          <a:p>
            <a:pPr lvl="0"/>
            <a:fld id="{C1663AB6-47D2-4240-864E-D3E82440E269}" type="slidenum">
              <a:t>‹#›</a:t>
            </a:fld>
            <a:endParaRPr lang="en-GB"/>
          </a:p>
        </p:txBody>
      </p:sp>
    </p:spTree>
    <p:extLst>
      <p:ext uri="{BB962C8B-B14F-4D97-AF65-F5344CB8AC3E}">
        <p14:creationId xmlns:p14="http://schemas.microsoft.com/office/powerpoint/2010/main" val="16259684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fld id="{B629360B-913A-41E9-AD38-5955707F14DB}" type="datetime1">
              <a:rPr lang="en-GB"/>
              <a:pPr lvl="0"/>
              <a:t>21/03/2012</a:t>
            </a:fld>
            <a:endParaRPr lang="en-GB"/>
          </a:p>
        </p:txBody>
      </p:sp>
      <p:sp>
        <p:nvSpPr>
          <p:cNvPr id="3" name="Footer Placeholder 4"/>
          <p:cNvSpPr txBox="1">
            <a:spLocks noGrp="1"/>
          </p:cNvSpPr>
          <p:nvPr>
            <p:ph type="ftr" sz="quarter" idx="9"/>
          </p:nvPr>
        </p:nvSpPr>
        <p:spPr/>
        <p:txBody>
          <a:bodyPr/>
          <a:lstStyle>
            <a:lvl1pPr>
              <a:defRPr/>
            </a:lvl1pPr>
          </a:lstStyle>
          <a:p>
            <a:pPr lvl="0"/>
            <a:endParaRPr lang="en-GB"/>
          </a:p>
        </p:txBody>
      </p:sp>
      <p:sp>
        <p:nvSpPr>
          <p:cNvPr id="4" name="Slide Number Placeholder 5"/>
          <p:cNvSpPr txBox="1">
            <a:spLocks noGrp="1"/>
          </p:cNvSpPr>
          <p:nvPr>
            <p:ph type="sldNum" sz="quarter" idx="8"/>
          </p:nvPr>
        </p:nvSpPr>
        <p:spPr/>
        <p:txBody>
          <a:bodyPr/>
          <a:lstStyle>
            <a:lvl1pPr>
              <a:defRPr/>
            </a:lvl1pPr>
          </a:lstStyle>
          <a:p>
            <a:pPr lvl="0"/>
            <a:fld id="{2A82BD0B-2DC0-40B2-BA9D-EB3B30A20D02}" type="slidenum">
              <a:t>‹#›</a:t>
            </a:fld>
            <a:endParaRPr lang="en-GB"/>
          </a:p>
        </p:txBody>
      </p:sp>
    </p:spTree>
    <p:extLst>
      <p:ext uri="{BB962C8B-B14F-4D97-AF65-F5344CB8AC3E}">
        <p14:creationId xmlns:p14="http://schemas.microsoft.com/office/powerpoint/2010/main" val="588739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E1275A80-D192-4828-B1AF-6DB42F8FDB89}" type="datetime1">
              <a:rPr lang="en-GB"/>
              <a:pPr lvl="0"/>
              <a:t>21/03/2012</a:t>
            </a:fld>
            <a:endParaRPr lang="en-GB"/>
          </a:p>
        </p:txBody>
      </p:sp>
      <p:sp>
        <p:nvSpPr>
          <p:cNvPr id="6" name="Footer Placeholder 4"/>
          <p:cNvSpPr txBox="1">
            <a:spLocks noGrp="1"/>
          </p:cNvSpPr>
          <p:nvPr>
            <p:ph type="ftr" sz="quarter" idx="9"/>
          </p:nvPr>
        </p:nvSpPr>
        <p:spPr/>
        <p:txBody>
          <a:bodyPr/>
          <a:lstStyle>
            <a:lvl1pPr>
              <a:defRPr/>
            </a:lvl1pPr>
          </a:lstStyle>
          <a:p>
            <a:pPr lvl="0"/>
            <a:endParaRPr lang="en-GB"/>
          </a:p>
        </p:txBody>
      </p:sp>
      <p:sp>
        <p:nvSpPr>
          <p:cNvPr id="7" name="Slide Number Placeholder 5"/>
          <p:cNvSpPr txBox="1">
            <a:spLocks noGrp="1"/>
          </p:cNvSpPr>
          <p:nvPr>
            <p:ph type="sldNum" sz="quarter" idx="8"/>
          </p:nvPr>
        </p:nvSpPr>
        <p:spPr/>
        <p:txBody>
          <a:bodyPr/>
          <a:lstStyle>
            <a:lvl1pPr>
              <a:defRPr/>
            </a:lvl1pPr>
          </a:lstStyle>
          <a:p>
            <a:pPr lvl="0"/>
            <a:fld id="{1030D760-86D3-4351-82B5-8AE0C7BDA61B}" type="slidenum">
              <a:t>‹#›</a:t>
            </a:fld>
            <a:endParaRPr lang="en-GB"/>
          </a:p>
        </p:txBody>
      </p:sp>
    </p:spTree>
    <p:extLst>
      <p:ext uri="{BB962C8B-B14F-4D97-AF65-F5344CB8AC3E}">
        <p14:creationId xmlns:p14="http://schemas.microsoft.com/office/powerpoint/2010/main" val="1698650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AA3D4D8D-3499-4105-A3C6-45B5FEB62AC8}" type="datetime1">
              <a:rPr lang="en-GB"/>
              <a:pPr lvl="0"/>
              <a:t>21/03/2012</a:t>
            </a:fld>
            <a:endParaRPr lang="en-GB"/>
          </a:p>
        </p:txBody>
      </p:sp>
      <p:sp>
        <p:nvSpPr>
          <p:cNvPr id="6" name="Footer Placeholder 4"/>
          <p:cNvSpPr txBox="1">
            <a:spLocks noGrp="1"/>
          </p:cNvSpPr>
          <p:nvPr>
            <p:ph type="ftr" sz="quarter" idx="9"/>
          </p:nvPr>
        </p:nvSpPr>
        <p:spPr/>
        <p:txBody>
          <a:bodyPr/>
          <a:lstStyle>
            <a:lvl1pPr>
              <a:defRPr/>
            </a:lvl1pPr>
          </a:lstStyle>
          <a:p>
            <a:pPr lvl="0"/>
            <a:endParaRPr lang="en-GB"/>
          </a:p>
        </p:txBody>
      </p:sp>
      <p:sp>
        <p:nvSpPr>
          <p:cNvPr id="7" name="Slide Number Placeholder 5"/>
          <p:cNvSpPr txBox="1">
            <a:spLocks noGrp="1"/>
          </p:cNvSpPr>
          <p:nvPr>
            <p:ph type="sldNum" sz="quarter" idx="8"/>
          </p:nvPr>
        </p:nvSpPr>
        <p:spPr/>
        <p:txBody>
          <a:bodyPr/>
          <a:lstStyle>
            <a:lvl1pPr>
              <a:defRPr/>
            </a:lvl1pPr>
          </a:lstStyle>
          <a:p>
            <a:pPr lvl="0"/>
            <a:fld id="{CA231FA5-A45C-443C-ADEF-915152C9A66F}" type="slidenum">
              <a:t>‹#›</a:t>
            </a:fld>
            <a:endParaRPr lang="en-GB"/>
          </a:p>
        </p:txBody>
      </p:sp>
    </p:spTree>
    <p:extLst>
      <p:ext uri="{BB962C8B-B14F-4D97-AF65-F5344CB8AC3E}">
        <p14:creationId xmlns:p14="http://schemas.microsoft.com/office/powerpoint/2010/main" val="31546189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C2A991E7-0B32-45BE-A8C9-803CCF3DEAEB}" type="datetime1">
              <a:rPr lang="en-GB"/>
              <a:pPr lvl="0"/>
              <a:t>21/03/2012</a:t>
            </a:fld>
            <a:endParaRPr lang="en-GB"/>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9E480B3C-CA76-4C09-89A4-9C2FA571FFFA}"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0">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0">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0">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0">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403347" y="2204864"/>
            <a:ext cx="6481760" cy="1946272"/>
          </a:xfrm>
        </p:spPr>
        <p:txBody>
          <a:bodyPr/>
          <a:lstStyle/>
          <a:p>
            <a:pPr lvl="0" hangingPunct="1"/>
            <a:r>
              <a:rPr lang="en-GB" sz="3200" b="1" dirty="0" smtClean="0"/>
              <a:t>MECHANISMS </a:t>
            </a:r>
            <a:r>
              <a:rPr lang="en-GB" sz="3200" b="1" dirty="0"/>
              <a:t>FOR </a:t>
            </a:r>
            <a:r>
              <a:rPr lang="en-GB" sz="3200" b="1" dirty="0" smtClean="0"/>
              <a:t>REPARATIONS FOR </a:t>
            </a:r>
            <a:r>
              <a:rPr lang="en-GB" sz="3200" b="1" dirty="0"/>
              <a:t>SURVIVORS </a:t>
            </a:r>
            <a:br>
              <a:rPr lang="en-GB" sz="3200" b="1" dirty="0"/>
            </a:br>
            <a:r>
              <a:rPr lang="en-GB" sz="3200" b="1" dirty="0"/>
              <a:t/>
            </a:r>
            <a:br>
              <a:rPr lang="en-GB" sz="3200" b="1" dirty="0"/>
            </a:br>
            <a:r>
              <a:rPr lang="en-GB" sz="3200" b="1" dirty="0"/>
              <a:t>ROUNDTABLE</a:t>
            </a:r>
            <a:r>
              <a:rPr lang="en-GB" sz="1400" dirty="0"/>
              <a:t/>
            </a:r>
            <a:br>
              <a:rPr lang="en-GB" sz="1400" dirty="0"/>
            </a:br>
            <a:r>
              <a:rPr lang="en-GB" sz="1400" dirty="0"/>
              <a:t/>
            </a:r>
            <a:br>
              <a:rPr lang="en-GB" sz="1400" dirty="0"/>
            </a:br>
            <a:r>
              <a:rPr lang="en-GB" sz="1400" dirty="0"/>
              <a:t/>
            </a:r>
            <a:br>
              <a:rPr lang="en-GB" sz="1400" dirty="0"/>
            </a:br>
            <a:endParaRPr lang="en-GB" sz="1400" dirty="0"/>
          </a:p>
        </p:txBody>
      </p:sp>
      <p:sp>
        <p:nvSpPr>
          <p:cNvPr id="3" name="Subtitle 2"/>
          <p:cNvSpPr txBox="1">
            <a:spLocks noGrp="1"/>
          </p:cNvSpPr>
          <p:nvPr>
            <p:ph type="subTitle" idx="1"/>
          </p:nvPr>
        </p:nvSpPr>
        <p:spPr/>
        <p:txBody>
          <a:bodyPr/>
          <a:lstStyle/>
          <a:p>
            <a:pPr lvl="0" hangingPunct="1"/>
            <a:endParaRPr lang="en-GB"/>
          </a:p>
          <a:p>
            <a:pPr lvl="0" hangingPunct="1"/>
            <a:endParaRPr lang="en-GB"/>
          </a:p>
          <a:p>
            <a:pPr lvl="0" hangingPunct="1"/>
            <a:r>
              <a:rPr lang="en-GB"/>
              <a:t>MARCH 2012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6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lnSpc>
                <a:spcPct val="80000"/>
              </a:lnSpc>
              <a:spcBef>
                <a:spcPts val="400"/>
              </a:spcBef>
              <a:buNone/>
            </a:pPr>
            <a:r>
              <a:rPr lang="en-US" b="1" dirty="0" err="1"/>
              <a:t>Ingingo</a:t>
            </a:r>
            <a:r>
              <a:rPr lang="en-US" b="1" dirty="0"/>
              <a:t> </a:t>
            </a:r>
            <a:r>
              <a:rPr lang="en-US" b="1" dirty="0" err="1"/>
              <a:t>ya</a:t>
            </a:r>
            <a:r>
              <a:rPr lang="en-US" b="1" dirty="0"/>
              <a:t> 13 : </a:t>
            </a:r>
            <a:r>
              <a:rPr lang="en-US" b="1" dirty="0" err="1"/>
              <a:t>Kuriha</a:t>
            </a:r>
            <a:r>
              <a:rPr lang="en-US" b="1" dirty="0"/>
              <a:t> </a:t>
            </a:r>
            <a:r>
              <a:rPr lang="en-US" b="1" dirty="0" err="1"/>
              <a:t>ibyangiritse</a:t>
            </a:r>
            <a:r>
              <a:rPr lang="en-US" b="1" dirty="0"/>
              <a:t> </a:t>
            </a:r>
            <a:r>
              <a:rPr lang="en-US" b="1" dirty="0" err="1"/>
              <a:t>iyo</a:t>
            </a:r>
            <a:r>
              <a:rPr lang="en-US" b="1" dirty="0"/>
              <a:t> </a:t>
            </a:r>
            <a:r>
              <a:rPr lang="en-US" b="1" dirty="0" err="1"/>
              <a:t>umunyacyaha</a:t>
            </a:r>
            <a:r>
              <a:rPr lang="en-US" b="1" dirty="0"/>
              <a:t> </a:t>
            </a:r>
            <a:r>
              <a:rPr lang="en-US" b="1" dirty="0" err="1"/>
              <a:t>atazwi</a:t>
            </a:r>
            <a:r>
              <a:rPr lang="en-US" b="1" dirty="0"/>
              <a:t> </a:t>
            </a:r>
            <a:r>
              <a:rPr lang="en-US" b="1" dirty="0" err="1"/>
              <a:t>cyangwa</a:t>
            </a:r>
            <a:r>
              <a:rPr lang="en-US" b="1" dirty="0"/>
              <a:t> </a:t>
            </a:r>
            <a:r>
              <a:rPr lang="en-US" b="1" dirty="0" err="1"/>
              <a:t>adafite</a:t>
            </a:r>
            <a:r>
              <a:rPr lang="en-US" b="1" dirty="0"/>
              <a:t> </a:t>
            </a:r>
            <a:r>
              <a:rPr lang="en-US" b="1" dirty="0" err="1"/>
              <a:t>ubushobozi</a:t>
            </a:r>
            <a:r>
              <a:rPr lang="en-US" b="1" dirty="0"/>
              <a:t> </a:t>
            </a:r>
            <a:endParaRPr lang="en-GB" dirty="0"/>
          </a:p>
          <a:p>
            <a:pPr marL="0" lvl="0" indent="0">
              <a:lnSpc>
                <a:spcPct val="80000"/>
              </a:lnSpc>
              <a:spcBef>
                <a:spcPts val="400"/>
              </a:spcBef>
              <a:buNone/>
            </a:pPr>
            <a:endParaRPr lang="en-GB" dirty="0"/>
          </a:p>
          <a:p>
            <a:pPr marL="0" lvl="0" indent="0">
              <a:lnSpc>
                <a:spcPct val="80000"/>
              </a:lnSpc>
              <a:spcBef>
                <a:spcPts val="400"/>
              </a:spcBef>
              <a:buNone/>
            </a:pPr>
            <a:r>
              <a:rPr lang="en-US" dirty="0"/>
              <a:t>Iyo </a:t>
            </a:r>
            <a:r>
              <a:rPr lang="en-US" dirty="0" err="1"/>
              <a:t>kuriha</a:t>
            </a:r>
            <a:r>
              <a:rPr lang="en-US" dirty="0"/>
              <a:t> </a:t>
            </a:r>
            <a:r>
              <a:rPr lang="en-US" dirty="0" err="1"/>
              <a:t>bidashobora</a:t>
            </a:r>
            <a:r>
              <a:rPr lang="en-US" dirty="0"/>
              <a:t> </a:t>
            </a:r>
            <a:r>
              <a:rPr lang="en-US" dirty="0" err="1"/>
              <a:t>gukorwa</a:t>
            </a:r>
            <a:r>
              <a:rPr lang="en-US" dirty="0"/>
              <a:t> </a:t>
            </a:r>
            <a:r>
              <a:rPr lang="en-US" dirty="0" err="1"/>
              <a:t>ku</a:t>
            </a:r>
            <a:r>
              <a:rPr lang="en-US" dirty="0"/>
              <a:t> </a:t>
            </a:r>
            <a:r>
              <a:rPr lang="en-US" dirty="0" err="1"/>
              <a:t>undi</a:t>
            </a:r>
            <a:r>
              <a:rPr lang="en-US" dirty="0"/>
              <a:t> </a:t>
            </a:r>
            <a:r>
              <a:rPr lang="en-US" dirty="0" err="1"/>
              <a:t>buryo</a:t>
            </a:r>
            <a:r>
              <a:rPr lang="en-US" dirty="0"/>
              <a:t>, </a:t>
            </a:r>
            <a:r>
              <a:rPr lang="en-US" dirty="0" err="1"/>
              <a:t>Leta</a:t>
            </a:r>
            <a:r>
              <a:rPr lang="en-US" dirty="0"/>
              <a:t> </a:t>
            </a:r>
            <a:r>
              <a:rPr lang="en-US" dirty="0" err="1"/>
              <a:t>igomba</a:t>
            </a:r>
            <a:r>
              <a:rPr lang="en-US" dirty="0"/>
              <a:t> </a:t>
            </a:r>
            <a:r>
              <a:rPr lang="en-US" dirty="0" err="1"/>
              <a:t>kugira</a:t>
            </a:r>
            <a:r>
              <a:rPr lang="en-US" dirty="0"/>
              <a:t> </a:t>
            </a:r>
            <a:r>
              <a:rPr lang="en-US" dirty="0" err="1"/>
              <a:t>uruhare</a:t>
            </a:r>
            <a:r>
              <a:rPr lang="en-US" dirty="0"/>
              <a:t> mu </a:t>
            </a:r>
            <a:r>
              <a:rPr lang="en-US" dirty="0" err="1"/>
              <a:t>guha</a:t>
            </a:r>
            <a:r>
              <a:rPr lang="en-US" dirty="0"/>
              <a:t> </a:t>
            </a:r>
            <a:r>
              <a:rPr lang="en-US" dirty="0" err="1"/>
              <a:t>indishyi</a:t>
            </a:r>
            <a:r>
              <a:rPr lang="en-US" dirty="0"/>
              <a:t>:</a:t>
            </a:r>
            <a:endParaRPr lang="en-GB" dirty="0"/>
          </a:p>
          <a:p>
            <a:pPr lvl="0">
              <a:lnSpc>
                <a:spcPct val="80000"/>
              </a:lnSpc>
              <a:spcBef>
                <a:spcPts val="400"/>
              </a:spcBef>
              <a:buFont typeface="Arial"/>
            </a:pPr>
            <a:r>
              <a:rPr lang="en-US" dirty="0" err="1"/>
              <a:t>Umuntu</a:t>
            </a:r>
            <a:r>
              <a:rPr lang="en-US" dirty="0"/>
              <a:t> </a:t>
            </a:r>
            <a:r>
              <a:rPr lang="en-US" dirty="0" err="1"/>
              <a:t>wese</a:t>
            </a:r>
            <a:r>
              <a:rPr lang="en-US" dirty="0"/>
              <a:t> </a:t>
            </a:r>
            <a:r>
              <a:rPr lang="en-US" dirty="0" err="1"/>
              <a:t>wakomerekejwe</a:t>
            </a:r>
            <a:r>
              <a:rPr lang="en-US" dirty="0"/>
              <a:t> </a:t>
            </a:r>
            <a:r>
              <a:rPr lang="en-US" dirty="0" err="1"/>
              <a:t>ku</a:t>
            </a:r>
            <a:r>
              <a:rPr lang="en-US" dirty="0"/>
              <a:t> </a:t>
            </a:r>
            <a:r>
              <a:rPr lang="en-US" dirty="0" err="1"/>
              <a:t>mubiri</a:t>
            </a:r>
            <a:r>
              <a:rPr lang="en-US" dirty="0"/>
              <a:t> </a:t>
            </a:r>
            <a:r>
              <a:rPr lang="en-US" dirty="0" err="1"/>
              <a:t>ku</a:t>
            </a:r>
            <a:r>
              <a:rPr lang="en-US" dirty="0"/>
              <a:t> </a:t>
            </a:r>
            <a:r>
              <a:rPr lang="en-US" dirty="0" err="1"/>
              <a:t>buryo</a:t>
            </a:r>
            <a:r>
              <a:rPr lang="en-US" dirty="0"/>
              <a:t> </a:t>
            </a:r>
            <a:r>
              <a:rPr lang="en-US" dirty="0" err="1"/>
              <a:t>bukomeye</a:t>
            </a:r>
            <a:r>
              <a:rPr lang="en-US" dirty="0"/>
              <a:t> </a:t>
            </a:r>
            <a:r>
              <a:rPr lang="en-US" dirty="0" err="1"/>
              <a:t>biturutse</a:t>
            </a:r>
            <a:r>
              <a:rPr lang="en-US" dirty="0"/>
              <a:t> </a:t>
            </a:r>
            <a:r>
              <a:rPr lang="en-US" dirty="0" err="1"/>
              <a:t>kuri</a:t>
            </a:r>
            <a:r>
              <a:rPr lang="en-US" dirty="0"/>
              <a:t> </a:t>
            </a:r>
            <a:r>
              <a:rPr lang="en-US" dirty="0" err="1"/>
              <a:t>icyo</a:t>
            </a:r>
            <a:r>
              <a:rPr lang="en-US" dirty="0"/>
              <a:t> </a:t>
            </a:r>
            <a:r>
              <a:rPr lang="en-US" dirty="0" err="1"/>
              <a:t>cyaha</a:t>
            </a:r>
            <a:r>
              <a:rPr lang="en-US" dirty="0"/>
              <a:t>,</a:t>
            </a:r>
            <a:endParaRPr lang="en-GB" dirty="0"/>
          </a:p>
          <a:p>
            <a:pPr lvl="0">
              <a:lnSpc>
                <a:spcPct val="80000"/>
              </a:lnSpc>
              <a:spcBef>
                <a:spcPts val="400"/>
              </a:spcBef>
              <a:buFont typeface="Arial"/>
            </a:pPr>
            <a:r>
              <a:rPr lang="en-US" dirty="0" err="1"/>
              <a:t>Abantu</a:t>
            </a:r>
            <a:r>
              <a:rPr lang="en-US" dirty="0"/>
              <a:t> </a:t>
            </a:r>
            <a:r>
              <a:rPr lang="en-US" dirty="0" err="1"/>
              <a:t>bose</a:t>
            </a:r>
            <a:r>
              <a:rPr lang="en-US" dirty="0"/>
              <a:t> </a:t>
            </a:r>
            <a:r>
              <a:rPr lang="en-US" dirty="0" err="1"/>
              <a:t>bari</a:t>
            </a:r>
            <a:r>
              <a:rPr lang="en-US" dirty="0"/>
              <a:t> </a:t>
            </a:r>
            <a:r>
              <a:rPr lang="en-US" dirty="0" err="1"/>
              <a:t>batunzwe</a:t>
            </a:r>
            <a:r>
              <a:rPr lang="en-US" dirty="0"/>
              <a:t> </a:t>
            </a:r>
            <a:r>
              <a:rPr lang="en-US" dirty="0" err="1"/>
              <a:t>n’uwo</a:t>
            </a:r>
            <a:r>
              <a:rPr lang="en-US" dirty="0"/>
              <a:t> </a:t>
            </a:r>
            <a:r>
              <a:rPr lang="en-US" dirty="0" err="1"/>
              <a:t>muntu</a:t>
            </a:r>
            <a:r>
              <a:rPr lang="en-US" dirty="0"/>
              <a:t> </a:t>
            </a:r>
            <a:r>
              <a:rPr lang="en-US" dirty="0" err="1"/>
              <a:t>wapfuye</a:t>
            </a:r>
            <a:r>
              <a:rPr lang="en-US" dirty="0"/>
              <a:t> </a:t>
            </a:r>
            <a:r>
              <a:rPr lang="en-US" dirty="0" err="1"/>
              <a:t>biturutse</a:t>
            </a:r>
            <a:r>
              <a:rPr lang="en-US" dirty="0"/>
              <a:t> </a:t>
            </a:r>
            <a:r>
              <a:rPr lang="en-US" dirty="0" err="1"/>
              <a:t>kuri</a:t>
            </a:r>
            <a:r>
              <a:rPr lang="en-US" dirty="0"/>
              <a:t> </a:t>
            </a:r>
            <a:r>
              <a:rPr lang="en-US" dirty="0" err="1"/>
              <a:t>icyo</a:t>
            </a:r>
            <a:r>
              <a:rPr lang="en-US" dirty="0"/>
              <a:t> </a:t>
            </a:r>
            <a:r>
              <a:rPr lang="en-US" dirty="0" err="1"/>
              <a:t>cyaha</a:t>
            </a:r>
            <a:endParaRPr lang="en-GB" dirty="0"/>
          </a:p>
          <a:p>
            <a:pPr marL="0" lvl="0" indent="0">
              <a:lnSpc>
                <a:spcPct val="80000"/>
              </a:lnSpc>
              <a:spcBef>
                <a:spcPts val="400"/>
              </a:spcBef>
              <a:buNone/>
            </a:pPr>
            <a:r>
              <a:rPr lang="en-US" dirty="0"/>
              <a:t>   </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7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lnSpc>
                <a:spcPct val="80000"/>
              </a:lnSpc>
              <a:spcBef>
                <a:spcPts val="200"/>
              </a:spcBef>
              <a:buNone/>
            </a:pPr>
            <a:r>
              <a:rPr lang="fr-FR" sz="2400" b="1" dirty="0"/>
              <a:t>UMUTWE WA IV : IKIGEGA GISHINZWE INDISHYI Z’ABAHOHOTEWE</a:t>
            </a:r>
            <a:endParaRPr lang="en-GB" sz="2400" dirty="0"/>
          </a:p>
          <a:p>
            <a:pPr marL="0" lvl="0" indent="0">
              <a:lnSpc>
                <a:spcPct val="80000"/>
              </a:lnSpc>
              <a:spcBef>
                <a:spcPts val="200"/>
              </a:spcBef>
              <a:buNone/>
            </a:pPr>
            <a:endParaRPr lang="en-GB" sz="2400" dirty="0"/>
          </a:p>
          <a:p>
            <a:pPr marL="0" lvl="0" indent="0">
              <a:lnSpc>
                <a:spcPct val="80000"/>
              </a:lnSpc>
              <a:spcBef>
                <a:spcPts val="200"/>
              </a:spcBef>
              <a:buNone/>
            </a:pPr>
            <a:r>
              <a:rPr lang="en-US" sz="2400" b="1" dirty="0" err="1"/>
              <a:t>Ingingo</a:t>
            </a:r>
            <a:r>
              <a:rPr lang="en-US" sz="2400" b="1" dirty="0"/>
              <a:t> </a:t>
            </a:r>
            <a:r>
              <a:rPr lang="en-US" sz="2400" b="1" dirty="0" err="1"/>
              <a:t>ya</a:t>
            </a:r>
            <a:r>
              <a:rPr lang="en-US" sz="2400" b="1" dirty="0"/>
              <a:t> 23 : </a:t>
            </a:r>
            <a:r>
              <a:rPr lang="en-US" sz="2400" b="1" dirty="0" err="1"/>
              <a:t>Ikigega</a:t>
            </a:r>
            <a:r>
              <a:rPr lang="en-US" sz="2400" b="1" dirty="0"/>
              <a:t> </a:t>
            </a:r>
            <a:r>
              <a:rPr lang="en-US" sz="2400" b="1" dirty="0" err="1"/>
              <a:t>cyo</a:t>
            </a:r>
            <a:r>
              <a:rPr lang="en-US" sz="2400" b="1" dirty="0"/>
              <a:t> </a:t>
            </a:r>
            <a:r>
              <a:rPr lang="en-US" sz="2400" b="1" dirty="0" err="1"/>
              <a:t>gutanga</a:t>
            </a:r>
            <a:r>
              <a:rPr lang="en-US" sz="2400" b="1" dirty="0"/>
              <a:t> </a:t>
            </a:r>
            <a:r>
              <a:rPr lang="en-US" sz="2400" b="1" dirty="0" err="1"/>
              <a:t>indishyi</a:t>
            </a:r>
            <a:endParaRPr lang="en-GB" sz="2400" dirty="0"/>
          </a:p>
          <a:p>
            <a:pPr marL="0" lvl="0" indent="0">
              <a:lnSpc>
                <a:spcPct val="80000"/>
              </a:lnSpc>
              <a:spcBef>
                <a:spcPts val="200"/>
              </a:spcBef>
              <a:buNone/>
            </a:pPr>
            <a:endParaRPr lang="en-GB" sz="2400" dirty="0"/>
          </a:p>
          <a:p>
            <a:pPr marL="0" lvl="0" indent="0">
              <a:lnSpc>
                <a:spcPct val="80000"/>
              </a:lnSpc>
              <a:spcBef>
                <a:spcPts val="200"/>
              </a:spcBef>
              <a:buNone/>
            </a:pPr>
            <a:r>
              <a:rPr lang="en-US" sz="2400" dirty="0"/>
              <a:t>1. </a:t>
            </a:r>
            <a:r>
              <a:rPr lang="en-US" sz="2400" dirty="0" err="1"/>
              <a:t>Hashyizweho</a:t>
            </a:r>
            <a:r>
              <a:rPr lang="en-US" sz="2400" dirty="0"/>
              <a:t> </a:t>
            </a:r>
            <a:r>
              <a:rPr lang="en-US" sz="2400" dirty="0" err="1"/>
              <a:t>Ikigega</a:t>
            </a:r>
            <a:r>
              <a:rPr lang="en-US" sz="2400" dirty="0"/>
              <a:t> </a:t>
            </a:r>
            <a:r>
              <a:rPr lang="en-US" sz="2400" dirty="0" err="1"/>
              <a:t>kirebererwa</a:t>
            </a:r>
            <a:r>
              <a:rPr lang="en-US" sz="2400" dirty="0"/>
              <a:t> </a:t>
            </a:r>
            <a:r>
              <a:rPr lang="en-US" sz="2400" dirty="0" err="1"/>
              <a:t>n’Ubushinjacyaha</a:t>
            </a:r>
            <a:r>
              <a:rPr lang="en-US" sz="2400" dirty="0"/>
              <a:t> </a:t>
            </a:r>
            <a:r>
              <a:rPr lang="en-US" sz="2400" dirty="0" err="1"/>
              <a:t>Bukuru</a:t>
            </a:r>
            <a:r>
              <a:rPr lang="en-US" sz="2400" dirty="0"/>
              <a:t> </a:t>
            </a:r>
            <a:r>
              <a:rPr lang="en-US" sz="2400" dirty="0" err="1"/>
              <a:t>gishinzwe</a:t>
            </a:r>
            <a:r>
              <a:rPr lang="en-US" sz="2400" dirty="0"/>
              <a:t> </a:t>
            </a:r>
            <a:r>
              <a:rPr lang="en-US" sz="2400" dirty="0" err="1"/>
              <a:t>guha</a:t>
            </a:r>
            <a:r>
              <a:rPr lang="en-US" sz="2400" dirty="0"/>
              <a:t> </a:t>
            </a:r>
            <a:r>
              <a:rPr lang="en-US" sz="2400" dirty="0" err="1"/>
              <a:t>indishyi</a:t>
            </a:r>
            <a:r>
              <a:rPr lang="en-US" sz="2400" dirty="0"/>
              <a:t> </a:t>
            </a:r>
            <a:r>
              <a:rPr lang="en-US" sz="2400" dirty="0" err="1"/>
              <a:t>abahohotewe</a:t>
            </a:r>
            <a:r>
              <a:rPr lang="en-US" sz="2400" dirty="0"/>
              <a:t>, </a:t>
            </a:r>
            <a:r>
              <a:rPr lang="en-US" sz="2400" dirty="0" err="1"/>
              <a:t>n’ibindi</a:t>
            </a:r>
            <a:r>
              <a:rPr lang="en-US" sz="2400" dirty="0"/>
              <a:t> </a:t>
            </a:r>
            <a:r>
              <a:rPr lang="en-US" sz="2400" dirty="0" err="1"/>
              <a:t>bikorwa</a:t>
            </a:r>
            <a:r>
              <a:rPr lang="en-US" sz="2400" dirty="0"/>
              <a:t> </a:t>
            </a:r>
            <a:r>
              <a:rPr lang="en-US" sz="2400" dirty="0" err="1"/>
              <a:t>byagambiriwe</a:t>
            </a:r>
            <a:r>
              <a:rPr lang="en-US" sz="2400" dirty="0"/>
              <a:t> </a:t>
            </a:r>
            <a:r>
              <a:rPr lang="en-US" sz="2400" dirty="0" err="1"/>
              <a:t>ariko</a:t>
            </a:r>
            <a:r>
              <a:rPr lang="en-US" sz="2400" dirty="0"/>
              <a:t> </a:t>
            </a:r>
            <a:r>
              <a:rPr lang="en-US" sz="2400" dirty="0" err="1"/>
              <a:t>ababikoze</a:t>
            </a:r>
            <a:r>
              <a:rPr lang="en-US" sz="2400" dirty="0"/>
              <a:t> </a:t>
            </a:r>
            <a:r>
              <a:rPr lang="en-US" sz="2400" dirty="0" err="1"/>
              <a:t>batamenyekanye</a:t>
            </a:r>
            <a:r>
              <a:rPr lang="en-US" sz="2400" dirty="0"/>
              <a:t> </a:t>
            </a:r>
            <a:r>
              <a:rPr lang="en-US" sz="2400" dirty="0" err="1"/>
              <a:t>cyangwa</a:t>
            </a:r>
            <a:r>
              <a:rPr lang="en-US" sz="2400" dirty="0"/>
              <a:t> se </a:t>
            </a:r>
            <a:r>
              <a:rPr lang="en-US" sz="2400" dirty="0" err="1"/>
              <a:t>badafite</a:t>
            </a:r>
            <a:r>
              <a:rPr lang="en-US" sz="2400" dirty="0"/>
              <a:t> </a:t>
            </a:r>
            <a:r>
              <a:rPr lang="en-US" sz="2400" dirty="0" err="1"/>
              <a:t>ubushobozi</a:t>
            </a:r>
            <a:r>
              <a:rPr lang="en-US" sz="2400" dirty="0"/>
              <a:t> </a:t>
            </a:r>
            <a:r>
              <a:rPr lang="en-US" sz="2400" dirty="0" err="1"/>
              <a:t>bwo</a:t>
            </a:r>
            <a:r>
              <a:rPr lang="en-US" sz="2400" dirty="0"/>
              <a:t> </a:t>
            </a:r>
            <a:r>
              <a:rPr lang="en-US" sz="2400" dirty="0" err="1"/>
              <a:t>kuriha</a:t>
            </a:r>
            <a:r>
              <a:rPr lang="en-US" sz="2400" dirty="0"/>
              <a:t>.</a:t>
            </a:r>
            <a:endParaRPr lang="en-GB" sz="2400" dirty="0"/>
          </a:p>
          <a:p>
            <a:pPr marL="0" lvl="0" indent="0">
              <a:lnSpc>
                <a:spcPct val="80000"/>
              </a:lnSpc>
              <a:spcBef>
                <a:spcPts val="200"/>
              </a:spcBef>
              <a:buNone/>
            </a:pPr>
            <a:endParaRPr lang="en-GB" sz="2400" dirty="0"/>
          </a:p>
          <a:p>
            <a:pPr marL="0" lvl="0" indent="0">
              <a:lnSpc>
                <a:spcPct val="80000"/>
              </a:lnSpc>
              <a:spcBef>
                <a:spcPts val="200"/>
              </a:spcBef>
              <a:buNone/>
            </a:pPr>
            <a:r>
              <a:rPr lang="en-US" sz="2400" dirty="0"/>
              <a:t>2. </a:t>
            </a:r>
            <a:r>
              <a:rPr lang="en-US" sz="2400" dirty="0" err="1"/>
              <a:t>Urukiko</a:t>
            </a:r>
            <a:r>
              <a:rPr lang="en-US" sz="2400" dirty="0"/>
              <a:t> </a:t>
            </a:r>
            <a:r>
              <a:rPr lang="en-US" sz="2400" dirty="0" err="1"/>
              <a:t>rushobora</a:t>
            </a:r>
            <a:r>
              <a:rPr lang="en-US" sz="2400" dirty="0"/>
              <a:t> </a:t>
            </a:r>
            <a:r>
              <a:rPr lang="en-US" sz="2400" dirty="0" err="1"/>
              <a:t>gutegeka</a:t>
            </a:r>
            <a:r>
              <a:rPr lang="en-US" sz="2400" dirty="0"/>
              <a:t> </a:t>
            </a:r>
            <a:r>
              <a:rPr lang="en-US" sz="2400" dirty="0" err="1"/>
              <a:t>ko</a:t>
            </a:r>
            <a:r>
              <a:rPr lang="en-US" sz="2400" dirty="0"/>
              <a:t> </a:t>
            </a:r>
            <a:r>
              <a:rPr lang="en-US" sz="2400" dirty="0" err="1"/>
              <a:t>ibivuye</a:t>
            </a:r>
            <a:r>
              <a:rPr lang="en-US" sz="2400" dirty="0"/>
              <a:t> mu </a:t>
            </a:r>
            <a:r>
              <a:rPr lang="en-US" sz="2400" dirty="0" err="1"/>
              <a:t>ihazabu</a:t>
            </a:r>
            <a:r>
              <a:rPr lang="en-US" sz="2400" dirty="0"/>
              <a:t> no mu </a:t>
            </a:r>
            <a:r>
              <a:rPr lang="en-US" sz="2400" dirty="0" err="1"/>
              <a:t>yindi</a:t>
            </a:r>
            <a:r>
              <a:rPr lang="en-US" sz="2400" dirty="0"/>
              <a:t> </a:t>
            </a:r>
            <a:r>
              <a:rPr lang="en-US" sz="2400" dirty="0" err="1"/>
              <a:t>mitungo</a:t>
            </a:r>
            <a:r>
              <a:rPr lang="en-US" sz="2400" dirty="0"/>
              <a:t> </a:t>
            </a:r>
            <a:r>
              <a:rPr lang="en-US" sz="2400" dirty="0" err="1"/>
              <a:t>yafatiriwe</a:t>
            </a:r>
            <a:r>
              <a:rPr lang="en-US" sz="2400" dirty="0"/>
              <a:t> </a:t>
            </a:r>
            <a:r>
              <a:rPr lang="en-US" sz="2400" dirty="0" err="1"/>
              <a:t>byashyirwa</a:t>
            </a:r>
            <a:r>
              <a:rPr lang="en-US" sz="2400" dirty="0"/>
              <a:t> </a:t>
            </a:r>
            <a:r>
              <a:rPr lang="en-US" sz="2400" dirty="0" err="1"/>
              <a:t>muri</a:t>
            </a:r>
            <a:r>
              <a:rPr lang="en-US" sz="2400" dirty="0"/>
              <a:t> </a:t>
            </a:r>
            <a:r>
              <a:rPr lang="en-US" sz="2400" dirty="0" err="1"/>
              <a:t>icyo</a:t>
            </a:r>
            <a:r>
              <a:rPr lang="en-US" sz="2400" dirty="0"/>
              <a:t> </a:t>
            </a:r>
            <a:r>
              <a:rPr lang="en-US" sz="2400" dirty="0" err="1"/>
              <a:t>Kigega</a:t>
            </a:r>
            <a:r>
              <a:rPr lang="en-US" sz="2400" dirty="0"/>
              <a:t>.</a:t>
            </a:r>
            <a:endParaRPr lang="en-GB" sz="2400" dirty="0"/>
          </a:p>
          <a:p>
            <a:pPr marL="0" lvl="0" indent="0">
              <a:lnSpc>
                <a:spcPct val="80000"/>
              </a:lnSpc>
              <a:spcBef>
                <a:spcPts val="200"/>
              </a:spcBef>
              <a:buNone/>
            </a:pPr>
            <a:endParaRPr lang="en-GB" sz="2400" dirty="0"/>
          </a:p>
          <a:p>
            <a:pPr marL="0" lvl="0" indent="0">
              <a:lnSpc>
                <a:spcPct val="80000"/>
              </a:lnSpc>
              <a:spcBef>
                <a:spcPts val="200"/>
              </a:spcBef>
              <a:buNone/>
            </a:pPr>
            <a:r>
              <a:rPr lang="en-US" sz="2400" dirty="0"/>
              <a:t>3. </a:t>
            </a:r>
            <a:r>
              <a:rPr lang="en-US" sz="2400" dirty="0" err="1"/>
              <a:t>Imiterere</a:t>
            </a:r>
            <a:r>
              <a:rPr lang="en-US" sz="2400" dirty="0"/>
              <a:t> </a:t>
            </a:r>
            <a:r>
              <a:rPr lang="en-US" sz="2400" dirty="0" err="1"/>
              <a:t>n’imikorere</a:t>
            </a:r>
            <a:r>
              <a:rPr lang="en-US" sz="2400" dirty="0"/>
              <a:t> </a:t>
            </a:r>
            <a:r>
              <a:rPr lang="en-US" sz="2400" dirty="0" err="1"/>
              <a:t>y’icyo</a:t>
            </a:r>
            <a:r>
              <a:rPr lang="en-US" sz="2400" dirty="0"/>
              <a:t> </a:t>
            </a:r>
            <a:r>
              <a:rPr lang="en-US" sz="2400" dirty="0" err="1"/>
              <a:t>Kigega</a:t>
            </a:r>
            <a:r>
              <a:rPr lang="en-US" sz="2400" dirty="0"/>
              <a:t> </a:t>
            </a:r>
            <a:r>
              <a:rPr lang="en-US" sz="2400" dirty="0" err="1"/>
              <a:t>bigenwa</a:t>
            </a:r>
            <a:r>
              <a:rPr lang="en-US" sz="2400" dirty="0"/>
              <a:t> </a:t>
            </a:r>
            <a:r>
              <a:rPr lang="en-US" sz="2400" dirty="0" err="1"/>
              <a:t>n’Ubushinjacyaha</a:t>
            </a:r>
            <a:r>
              <a:rPr lang="en-US" sz="2400" dirty="0"/>
              <a:t> </a:t>
            </a:r>
            <a:r>
              <a:rPr lang="en-US" sz="2400" dirty="0" err="1"/>
              <a:t>Bukuru</a:t>
            </a:r>
            <a:endParaRPr lang="en-GB" sz="2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7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buNone/>
            </a:pPr>
            <a:r>
              <a:rPr lang="en-US" b="1" dirty="0" err="1"/>
              <a:t>Ingingo</a:t>
            </a:r>
            <a:r>
              <a:rPr lang="en-US" b="1" dirty="0"/>
              <a:t> </a:t>
            </a:r>
            <a:r>
              <a:rPr lang="en-US" b="1" dirty="0" err="1"/>
              <a:t>ya</a:t>
            </a:r>
            <a:r>
              <a:rPr lang="en-US" b="1" dirty="0"/>
              <a:t> 25 : </a:t>
            </a:r>
            <a:r>
              <a:rPr lang="en-US" b="1" dirty="0" err="1"/>
              <a:t>Indishyi</a:t>
            </a:r>
            <a:r>
              <a:rPr lang="en-US" b="1" dirty="0"/>
              <a:t> </a:t>
            </a:r>
            <a:r>
              <a:rPr lang="en-US" b="1" dirty="0" err="1"/>
              <a:t>z’umuntu</a:t>
            </a:r>
            <a:r>
              <a:rPr lang="en-US" b="1" dirty="0"/>
              <a:t> </a:t>
            </a:r>
            <a:r>
              <a:rPr lang="en-US" b="1" dirty="0" err="1"/>
              <a:t>ku</a:t>
            </a:r>
            <a:r>
              <a:rPr lang="en-US" b="1" dirty="0"/>
              <a:t> </a:t>
            </a:r>
            <a:r>
              <a:rPr lang="en-US" b="1" dirty="0" err="1"/>
              <a:t>giti</a:t>
            </a:r>
            <a:r>
              <a:rPr lang="en-US" b="1" dirty="0"/>
              <a:t> </a:t>
            </a:r>
            <a:r>
              <a:rPr lang="en-US" b="1" dirty="0" err="1"/>
              <a:t>cye</a:t>
            </a:r>
            <a:r>
              <a:rPr lang="en-US" b="1" dirty="0"/>
              <a:t> </a:t>
            </a:r>
            <a:r>
              <a:rPr lang="en-US" b="1" dirty="0" err="1"/>
              <a:t>cyangwa</a:t>
            </a:r>
            <a:r>
              <a:rPr lang="en-US" b="1" dirty="0"/>
              <a:t> </a:t>
            </a:r>
            <a:r>
              <a:rPr lang="en-US" b="1" dirty="0" err="1"/>
              <a:t>rusange</a:t>
            </a:r>
            <a:endParaRPr lang="en-GB" dirty="0"/>
          </a:p>
          <a:p>
            <a:pPr marL="0" lvl="0" indent="0">
              <a:buNone/>
            </a:pPr>
            <a:endParaRPr lang="en-GB" dirty="0"/>
          </a:p>
          <a:p>
            <a:pPr marL="0" lvl="0" indent="0">
              <a:buNone/>
            </a:pPr>
            <a:r>
              <a:rPr lang="en-US" dirty="0" err="1"/>
              <a:t>Hakurikijwe</a:t>
            </a:r>
            <a:r>
              <a:rPr lang="en-US" dirty="0"/>
              <a:t> </a:t>
            </a:r>
            <a:r>
              <a:rPr lang="en-US" dirty="0" err="1"/>
              <a:t>ibiteganywa</a:t>
            </a:r>
            <a:r>
              <a:rPr lang="en-US" dirty="0"/>
              <a:t> </a:t>
            </a:r>
            <a:r>
              <a:rPr lang="en-US" dirty="0" err="1"/>
              <a:t>n’iri</a:t>
            </a:r>
            <a:r>
              <a:rPr lang="en-US" dirty="0"/>
              <a:t> </a:t>
            </a:r>
            <a:r>
              <a:rPr lang="en-US" dirty="0" err="1"/>
              <a:t>tegeko</a:t>
            </a:r>
            <a:r>
              <a:rPr lang="en-US" dirty="0"/>
              <a:t>, </a:t>
            </a:r>
            <a:r>
              <a:rPr lang="en-US" dirty="0" err="1"/>
              <a:t>indishyi</a:t>
            </a:r>
            <a:r>
              <a:rPr lang="en-US" dirty="0"/>
              <a:t> </a:t>
            </a:r>
            <a:r>
              <a:rPr lang="en-US" dirty="0" err="1"/>
              <a:t>zo</a:t>
            </a:r>
            <a:r>
              <a:rPr lang="en-US" dirty="0"/>
              <a:t> </a:t>
            </a:r>
            <a:r>
              <a:rPr lang="en-US" dirty="0" err="1"/>
              <a:t>kuriha</a:t>
            </a:r>
            <a:r>
              <a:rPr lang="en-US" dirty="0"/>
              <a:t> </a:t>
            </a:r>
            <a:r>
              <a:rPr lang="en-US" dirty="0" err="1"/>
              <a:t>ibikomere</a:t>
            </a:r>
            <a:r>
              <a:rPr lang="en-US" dirty="0"/>
              <a:t> </a:t>
            </a:r>
            <a:r>
              <a:rPr lang="en-US" dirty="0" err="1"/>
              <a:t>abahohotewe</a:t>
            </a:r>
            <a:r>
              <a:rPr lang="en-US" dirty="0"/>
              <a:t> </a:t>
            </a:r>
            <a:r>
              <a:rPr lang="en-US" dirty="0" err="1"/>
              <a:t>batewe</a:t>
            </a:r>
            <a:r>
              <a:rPr lang="en-US" dirty="0"/>
              <a:t> </a:t>
            </a:r>
            <a:r>
              <a:rPr lang="en-US" dirty="0" err="1"/>
              <a:t>n’ibyaha</a:t>
            </a:r>
            <a:r>
              <a:rPr lang="en-US" dirty="0"/>
              <a:t> </a:t>
            </a:r>
            <a:r>
              <a:rPr lang="en-US" dirty="0" err="1"/>
              <a:t>zishobora</a:t>
            </a:r>
            <a:r>
              <a:rPr lang="en-US" dirty="0"/>
              <a:t> </a:t>
            </a:r>
            <a:r>
              <a:rPr lang="en-US" dirty="0" err="1"/>
              <a:t>guhabwa</a:t>
            </a:r>
            <a:r>
              <a:rPr lang="en-US" dirty="0"/>
              <a:t> </a:t>
            </a:r>
            <a:r>
              <a:rPr lang="en-US" dirty="0" err="1"/>
              <a:t>umuntu</a:t>
            </a:r>
            <a:r>
              <a:rPr lang="en-US" dirty="0"/>
              <a:t> </a:t>
            </a:r>
            <a:r>
              <a:rPr lang="en-US" dirty="0" err="1"/>
              <a:t>ku</a:t>
            </a:r>
            <a:r>
              <a:rPr lang="en-US" dirty="0"/>
              <a:t> </a:t>
            </a:r>
            <a:r>
              <a:rPr lang="en-US" dirty="0" err="1"/>
              <a:t>giti</a:t>
            </a:r>
            <a:r>
              <a:rPr lang="en-US" dirty="0"/>
              <a:t> </a:t>
            </a:r>
            <a:r>
              <a:rPr lang="en-US" dirty="0" err="1"/>
              <a:t>cye</a:t>
            </a:r>
            <a:r>
              <a:rPr lang="en-US" dirty="0"/>
              <a:t> </a:t>
            </a:r>
            <a:r>
              <a:rPr lang="en-US" dirty="0" err="1"/>
              <a:t>cyangwa</a:t>
            </a:r>
            <a:r>
              <a:rPr lang="en-US" dirty="0"/>
              <a:t> </a:t>
            </a:r>
            <a:r>
              <a:rPr lang="en-US" dirty="0" err="1"/>
              <a:t>zitangwa</a:t>
            </a:r>
            <a:r>
              <a:rPr lang="en-US" dirty="0"/>
              <a:t> </a:t>
            </a:r>
            <a:r>
              <a:rPr lang="en-US" dirty="0" err="1"/>
              <a:t>muri</a:t>
            </a:r>
            <a:r>
              <a:rPr lang="en-US" dirty="0"/>
              <a:t> </a:t>
            </a:r>
            <a:r>
              <a:rPr lang="en-US" dirty="0" err="1"/>
              <a:t>rusange</a:t>
            </a:r>
            <a:r>
              <a:rPr lang="en-US" dirty="0"/>
              <a:t>.</a:t>
            </a:r>
            <a:endParaRPr lang="en-GB" dirty="0"/>
          </a:p>
          <a:p>
            <a:pPr marL="0" lvl="0" indent="0">
              <a:buNone/>
            </a:pPr>
            <a:r>
              <a:rPr lang="en-US" dirty="0"/>
              <a:t>   </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7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lnSpc>
                <a:spcPct val="80000"/>
              </a:lnSpc>
              <a:spcBef>
                <a:spcPts val="400"/>
              </a:spcBef>
              <a:buNone/>
            </a:pPr>
            <a:r>
              <a:rPr lang="es-ES" b="1" dirty="0" err="1"/>
              <a:t>Ingingo</a:t>
            </a:r>
            <a:r>
              <a:rPr lang="es-ES" b="1" dirty="0"/>
              <a:t> ya 27 : </a:t>
            </a:r>
            <a:r>
              <a:rPr lang="es-ES" b="1" dirty="0" err="1"/>
              <a:t>Ibikorwa</a:t>
            </a:r>
            <a:r>
              <a:rPr lang="es-ES" b="1" dirty="0"/>
              <a:t> </a:t>
            </a:r>
            <a:r>
              <a:rPr lang="es-ES" b="1" dirty="0" err="1"/>
              <a:t>bisanzweho</a:t>
            </a:r>
            <a:r>
              <a:rPr lang="es-ES" b="1" dirty="0"/>
              <a:t> </a:t>
            </a:r>
            <a:r>
              <a:rPr lang="es-ES" b="1" dirty="0" err="1"/>
              <a:t>byo</a:t>
            </a:r>
            <a:r>
              <a:rPr lang="es-ES" b="1" dirty="0"/>
              <a:t> </a:t>
            </a:r>
            <a:r>
              <a:rPr lang="es-ES" b="1" dirty="0" err="1"/>
              <a:t>kwita</a:t>
            </a:r>
            <a:r>
              <a:rPr lang="es-ES" b="1" dirty="0"/>
              <a:t> </a:t>
            </a:r>
            <a:r>
              <a:rPr lang="es-ES" b="1" dirty="0" err="1"/>
              <a:t>ku</a:t>
            </a:r>
            <a:r>
              <a:rPr lang="es-ES" b="1" dirty="0"/>
              <a:t> </a:t>
            </a:r>
            <a:r>
              <a:rPr lang="es-ES" b="1" dirty="0" err="1"/>
              <a:t>bahohotewe</a:t>
            </a:r>
            <a:r>
              <a:rPr lang="es-ES" b="1" dirty="0"/>
              <a:t> </a:t>
            </a:r>
            <a:r>
              <a:rPr lang="es-ES" b="1" dirty="0" err="1"/>
              <a:t>n’abatangabuhamya</a:t>
            </a:r>
            <a:endParaRPr lang="en-GB" dirty="0"/>
          </a:p>
          <a:p>
            <a:pPr marL="0" lvl="0" indent="0">
              <a:lnSpc>
                <a:spcPct val="80000"/>
              </a:lnSpc>
              <a:spcBef>
                <a:spcPts val="400"/>
              </a:spcBef>
              <a:buNone/>
            </a:pPr>
            <a:endParaRPr lang="en-GB" dirty="0"/>
          </a:p>
          <a:p>
            <a:pPr marL="0" lvl="0" indent="0">
              <a:lnSpc>
                <a:spcPct val="80000"/>
              </a:lnSpc>
              <a:spcBef>
                <a:spcPts val="400"/>
              </a:spcBef>
              <a:buNone/>
            </a:pPr>
            <a:r>
              <a:rPr lang="es-ES" dirty="0" err="1"/>
              <a:t>Ibikorwa</a:t>
            </a:r>
            <a:r>
              <a:rPr lang="es-ES" dirty="0"/>
              <a:t> </a:t>
            </a:r>
            <a:r>
              <a:rPr lang="es-ES" dirty="0" err="1"/>
              <a:t>byo</a:t>
            </a:r>
            <a:r>
              <a:rPr lang="es-ES" dirty="0"/>
              <a:t> </a:t>
            </a:r>
            <a:r>
              <a:rPr lang="es-ES" dirty="0" err="1"/>
              <a:t>gufasha</a:t>
            </a:r>
            <a:r>
              <a:rPr lang="es-ES" dirty="0"/>
              <a:t> </a:t>
            </a:r>
            <a:r>
              <a:rPr lang="es-ES" dirty="0" err="1"/>
              <a:t>abahohotewe</a:t>
            </a:r>
            <a:r>
              <a:rPr lang="es-ES" dirty="0"/>
              <a:t> </a:t>
            </a:r>
            <a:r>
              <a:rPr lang="es-ES" dirty="0" err="1"/>
              <a:t>n’abatangabuhamya</a:t>
            </a:r>
            <a:r>
              <a:rPr lang="es-ES" dirty="0"/>
              <a:t> </a:t>
            </a:r>
            <a:r>
              <a:rPr lang="es-ES" dirty="0" err="1"/>
              <a:t>bisanzweho</a:t>
            </a:r>
            <a:r>
              <a:rPr lang="es-ES" dirty="0"/>
              <a:t> </a:t>
            </a:r>
            <a:r>
              <a:rPr lang="es-ES" dirty="0" err="1"/>
              <a:t>mbere</a:t>
            </a:r>
            <a:r>
              <a:rPr lang="es-ES" dirty="0"/>
              <a:t> </a:t>
            </a:r>
            <a:r>
              <a:rPr lang="es-ES" dirty="0" err="1"/>
              <a:t>y’itangazwa</a:t>
            </a:r>
            <a:r>
              <a:rPr lang="es-ES" dirty="0"/>
              <a:t> </a:t>
            </a:r>
            <a:r>
              <a:rPr lang="es-ES" dirty="0" err="1"/>
              <a:t>ry’iri</a:t>
            </a:r>
            <a:r>
              <a:rPr lang="es-ES" dirty="0"/>
              <a:t> </a:t>
            </a:r>
            <a:r>
              <a:rPr lang="es-ES" dirty="0" err="1"/>
              <a:t>tegeko</a:t>
            </a:r>
            <a:r>
              <a:rPr lang="es-ES" dirty="0"/>
              <a:t> mu </a:t>
            </a:r>
            <a:r>
              <a:rPr lang="es-ES" dirty="0" err="1"/>
              <a:t>Igazeti</a:t>
            </a:r>
            <a:r>
              <a:rPr lang="es-ES" dirty="0"/>
              <a:t> ya </a:t>
            </a:r>
            <a:r>
              <a:rPr lang="es-ES" dirty="0" err="1"/>
              <a:t>Repubulika</a:t>
            </a:r>
            <a:r>
              <a:rPr lang="es-ES" dirty="0"/>
              <a:t> </a:t>
            </a:r>
            <a:r>
              <a:rPr lang="es-ES" dirty="0" err="1"/>
              <a:t>y’u</a:t>
            </a:r>
            <a:r>
              <a:rPr lang="es-ES" dirty="0"/>
              <a:t> </a:t>
            </a:r>
            <a:r>
              <a:rPr lang="es-ES" dirty="0" err="1"/>
              <a:t>Rwanda</a:t>
            </a:r>
            <a:r>
              <a:rPr lang="es-ES" dirty="0"/>
              <a:t>, </a:t>
            </a:r>
            <a:r>
              <a:rPr lang="es-ES" dirty="0" err="1"/>
              <a:t>bizakomeza</a:t>
            </a:r>
            <a:r>
              <a:rPr lang="es-ES" dirty="0"/>
              <a:t> </a:t>
            </a:r>
            <a:r>
              <a:rPr lang="es-ES" dirty="0" err="1"/>
              <a:t>nk’uko</a:t>
            </a:r>
            <a:r>
              <a:rPr lang="es-ES" dirty="0"/>
              <a:t> </a:t>
            </a:r>
            <a:r>
              <a:rPr lang="es-ES" dirty="0" err="1"/>
              <a:t>imiterere</a:t>
            </a:r>
            <a:r>
              <a:rPr lang="es-ES" dirty="0"/>
              <a:t> </a:t>
            </a:r>
            <a:r>
              <a:rPr lang="es-ES" dirty="0" err="1"/>
              <a:t>yabyo</a:t>
            </a:r>
            <a:r>
              <a:rPr lang="es-ES" dirty="0"/>
              <a:t> </a:t>
            </a:r>
            <a:r>
              <a:rPr lang="es-ES" dirty="0" err="1"/>
              <a:t>imeze</a:t>
            </a:r>
            <a:r>
              <a:rPr lang="es-ES" dirty="0"/>
              <a:t> </a:t>
            </a:r>
            <a:r>
              <a:rPr lang="es-ES" dirty="0" err="1"/>
              <a:t>kugeza</a:t>
            </a:r>
            <a:r>
              <a:rPr lang="es-ES" dirty="0"/>
              <a:t> </a:t>
            </a:r>
            <a:r>
              <a:rPr lang="es-ES" dirty="0" err="1"/>
              <a:t>igihe</a:t>
            </a:r>
            <a:r>
              <a:rPr lang="es-ES" dirty="0"/>
              <a:t>   </a:t>
            </a:r>
            <a:r>
              <a:rPr lang="es-ES" dirty="0" err="1"/>
              <a:t>Icyemezo</a:t>
            </a:r>
            <a:r>
              <a:rPr lang="es-ES" dirty="0"/>
              <a:t> </a:t>
            </a:r>
            <a:r>
              <a:rPr lang="es-ES" dirty="0" err="1"/>
              <a:t>cy’Urukiko</a:t>
            </a:r>
            <a:r>
              <a:rPr lang="es-ES" dirty="0"/>
              <a:t> </a:t>
            </a:r>
            <a:r>
              <a:rPr lang="es-ES" dirty="0" err="1"/>
              <a:t>rw’Ikirenga</a:t>
            </a:r>
            <a:r>
              <a:rPr lang="es-ES" dirty="0"/>
              <a:t> </a:t>
            </a:r>
            <a:r>
              <a:rPr lang="es-ES" dirty="0" err="1"/>
              <a:t>gishyiraho</a:t>
            </a:r>
            <a:r>
              <a:rPr lang="es-ES" dirty="0"/>
              <a:t> </a:t>
            </a:r>
            <a:r>
              <a:rPr lang="es-ES" dirty="0" err="1"/>
              <a:t>kikanagena</a:t>
            </a:r>
            <a:r>
              <a:rPr lang="es-ES" dirty="0"/>
              <a:t> </a:t>
            </a:r>
            <a:r>
              <a:rPr lang="es-ES" dirty="0" err="1"/>
              <a:t>imiterere</a:t>
            </a:r>
            <a:r>
              <a:rPr lang="es-ES" dirty="0"/>
              <a:t> </a:t>
            </a:r>
            <a:r>
              <a:rPr lang="es-ES" dirty="0" err="1"/>
              <a:t>by</a:t>
            </a:r>
            <a:r>
              <a:rPr lang="es-ES" dirty="0"/>
              <a:t>’ </a:t>
            </a:r>
            <a:r>
              <a:rPr lang="es-ES" dirty="0" err="1"/>
              <a:t>Ikigega</a:t>
            </a:r>
            <a:r>
              <a:rPr lang="es-ES" dirty="0"/>
              <a:t> </a:t>
            </a:r>
            <a:r>
              <a:rPr lang="es-ES" dirty="0" err="1"/>
              <a:t>gushinzwe</a:t>
            </a:r>
            <a:r>
              <a:rPr lang="es-ES" dirty="0"/>
              <a:t> </a:t>
            </a:r>
            <a:r>
              <a:rPr lang="es-ES" dirty="0" err="1"/>
              <a:t>indishyi</a:t>
            </a:r>
            <a:r>
              <a:rPr lang="es-ES" dirty="0"/>
              <a:t> </a:t>
            </a:r>
            <a:r>
              <a:rPr lang="es-ES" dirty="0" err="1"/>
              <a:t>z’abahohotewe</a:t>
            </a:r>
            <a:r>
              <a:rPr lang="es-ES" dirty="0"/>
              <a:t> </a:t>
            </a:r>
            <a:r>
              <a:rPr lang="es-ES" dirty="0" err="1"/>
              <a:t>gitangarijwe</a:t>
            </a:r>
            <a:r>
              <a:rPr lang="es-ES" dirty="0"/>
              <a:t> mu </a:t>
            </a:r>
            <a:r>
              <a:rPr lang="es-ES" dirty="0" err="1"/>
              <a:t>Igazeti</a:t>
            </a:r>
            <a:r>
              <a:rPr lang="es-ES" dirty="0"/>
              <a:t> ya </a:t>
            </a:r>
            <a:r>
              <a:rPr lang="es-ES" dirty="0" err="1"/>
              <a:t>Repubulika</a:t>
            </a:r>
            <a:r>
              <a:rPr lang="es-ES" dirty="0"/>
              <a:t> </a:t>
            </a:r>
            <a:r>
              <a:rPr lang="es-ES" dirty="0" err="1"/>
              <a:t>y’u</a:t>
            </a:r>
            <a:r>
              <a:rPr lang="es-ES" dirty="0"/>
              <a:t> </a:t>
            </a:r>
            <a:r>
              <a:rPr lang="es-ES" dirty="0" err="1"/>
              <a:t>Rwanda</a:t>
            </a:r>
            <a:r>
              <a:rPr lang="es-ES" dirty="0"/>
              <a:t>.</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0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FIND</a:t>
            </a:r>
          </a:p>
        </p:txBody>
      </p:sp>
      <p:sp>
        <p:nvSpPr>
          <p:cNvPr id="3" name="Content Placeholder 2"/>
          <p:cNvSpPr txBox="1">
            <a:spLocks noGrp="1"/>
          </p:cNvSpPr>
          <p:nvPr>
            <p:ph idx="1"/>
          </p:nvPr>
        </p:nvSpPr>
        <p:spPr/>
        <p:txBody>
          <a:bodyPr/>
          <a:lstStyle/>
          <a:p>
            <a:pPr marL="514350" lvl="0" indent="-514350">
              <a:spcBef>
                <a:spcPts val="700"/>
              </a:spcBef>
              <a:buFont typeface="Arial"/>
              <a:buAutoNum type="alphaLcPeriod"/>
            </a:pPr>
            <a:r>
              <a:rPr lang="en-GB" sz="2800"/>
              <a:t>Is it feasible that progress could be made again on introducing a law to establish FIND?</a:t>
            </a:r>
          </a:p>
          <a:p>
            <a:pPr marL="514350" lvl="0" indent="-514350">
              <a:spcBef>
                <a:spcPts val="700"/>
              </a:spcBef>
              <a:buFont typeface="Arial"/>
              <a:buAutoNum type="alphaLcPeriod"/>
            </a:pPr>
            <a:r>
              <a:rPr lang="en-GB" sz="2800"/>
              <a:t>Have the obstacles that prevented its enactment originally now been overcome?  If not, is it likely that they could ever be overcome?</a:t>
            </a:r>
          </a:p>
          <a:p>
            <a:pPr marL="514350" lvl="0" indent="-514350">
              <a:spcBef>
                <a:spcPts val="700"/>
              </a:spcBef>
              <a:buFont typeface="Arial"/>
              <a:buAutoNum type="alphaLcPeriod"/>
            </a:pPr>
            <a:r>
              <a:rPr lang="en-GB" sz="2800"/>
              <a:t>Would FIND be necessary if a Compensation Fund is introduced under the new law for Rights of Victims?</a:t>
            </a:r>
          </a:p>
          <a:p>
            <a:pPr marL="514350" lvl="0" indent="-514350">
              <a:spcBef>
                <a:spcPts val="700"/>
              </a:spcBef>
              <a:buFont typeface="Arial"/>
              <a:buAutoNum type="alphaLcPeriod"/>
            </a:pPr>
            <a:r>
              <a:rPr lang="en-GB" sz="2800"/>
              <a:t>What advocacy would need to be carried out in order to accomplish the above?</a:t>
            </a:r>
          </a:p>
          <a:p>
            <a:pPr marL="0" lvl="0" indent="0">
              <a:spcBef>
                <a:spcPts val="700"/>
              </a:spcBef>
              <a:buNone/>
            </a:pPr>
            <a:endParaRPr lang="en-GB" sz="2800"/>
          </a:p>
          <a:p>
            <a:pPr marL="514350" lvl="0" indent="-514350">
              <a:spcBef>
                <a:spcPts val="700"/>
              </a:spcBef>
              <a:buFont typeface="Arial"/>
              <a:buAutoNum type="alphaLcPeriod"/>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8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marL="514350" lvl="0" indent="-514350">
              <a:spcBef>
                <a:spcPts val="600"/>
              </a:spcBef>
              <a:buFont typeface="Arial"/>
              <a:buAutoNum type="alphaLcPeriod"/>
            </a:pPr>
            <a:r>
              <a:rPr lang="en-GB" sz="2600"/>
              <a:t>Is the NPPA the right organisation to manage the compensation fund?</a:t>
            </a:r>
          </a:p>
          <a:p>
            <a:pPr marL="514350" lvl="0" indent="-514350">
              <a:spcBef>
                <a:spcPts val="600"/>
              </a:spcBef>
              <a:buFont typeface="Arial"/>
              <a:buAutoNum type="alphaLcPeriod"/>
            </a:pPr>
            <a:r>
              <a:rPr lang="en-GB" sz="2600"/>
              <a:t>Should the law on rights of victims also expressly provide for and prioritise survivor’s rights or would it be best to have a separate law specifically on compensation for survivors (FIND)?</a:t>
            </a:r>
          </a:p>
          <a:p>
            <a:pPr marL="514350" lvl="0" indent="-514350">
              <a:spcBef>
                <a:spcPts val="600"/>
              </a:spcBef>
              <a:buFont typeface="Arial"/>
              <a:buAutoNum type="alphaLcPeriod"/>
            </a:pPr>
            <a:r>
              <a:rPr lang="en-GB" sz="2600"/>
              <a:t>If the Rights of Victims Law is to be adopted which terms needs to be influenced, and in what way? E.g. for it to be retrospective, a broad definition of compensation</a:t>
            </a:r>
          </a:p>
          <a:p>
            <a:pPr marL="514350" lvl="0" indent="-514350">
              <a:spcBef>
                <a:spcPts val="600"/>
              </a:spcBef>
              <a:buFont typeface="Arial"/>
              <a:buAutoNum type="alphaLcPeriod"/>
            </a:pPr>
            <a:r>
              <a:rPr lang="en-GB" sz="2600"/>
              <a:t>What advocacy would need to be carried out in order to accomplish the above?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8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The potential for the law to recognise the rights of survivors to compensation was welcomed</a:t>
            </a:r>
          </a:p>
          <a:p>
            <a:pPr lvl="0"/>
            <a:r>
              <a:rPr lang="en-GB"/>
              <a:t>The broad definition of compensation claims that could be considered under the law was also welcomed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8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It was questioned as to whether survivors are included in the definition of victims, on the basis of whether the Law will be applied retrospectively</a:t>
            </a:r>
          </a:p>
          <a:p>
            <a:pPr lvl="0"/>
            <a:r>
              <a:rPr lang="en-GB"/>
              <a:t>It was therefore recommended that the Law should explicitly state that it will be applied retrospectively to include crimes committed between 1990 and 1994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8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It was questioned as to how compensation claims / awards would be prioritised</a:t>
            </a:r>
          </a:p>
          <a:p>
            <a:pPr lvl="0"/>
            <a:r>
              <a:rPr lang="en-GB"/>
              <a:t>It was recommended that the Law should explicitly determine how compensation claims / awards will be prioritised – recognising that the rights of survivors to compensation have yet to be addressed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8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The proposal for the NPPA to manage the compensation fund in the law was questioned due to its lack of representation of survivors</a:t>
            </a:r>
          </a:p>
          <a:p>
            <a:pPr lvl="0"/>
            <a:r>
              <a:rPr lang="en-GB"/>
              <a:t>It was recommended that whichever agency was mandated to administer the fund would need to include survivors – on the basis of the disproportionate number of unresolved compensation claims relating to this group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2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OBJECTIVES</a:t>
            </a:r>
          </a:p>
        </p:txBody>
      </p:sp>
      <p:sp>
        <p:nvSpPr>
          <p:cNvPr id="3" name="Content Placeholder 2"/>
          <p:cNvSpPr txBox="1">
            <a:spLocks noGrp="1"/>
          </p:cNvSpPr>
          <p:nvPr>
            <p:ph idx="1"/>
          </p:nvPr>
        </p:nvSpPr>
        <p:spPr/>
        <p:txBody>
          <a:bodyPr/>
          <a:lstStyle/>
          <a:p>
            <a:pPr lvl="0"/>
            <a:r>
              <a:rPr lang="en-GB"/>
              <a:t>Present findings of SURF/REDRESS research</a:t>
            </a:r>
          </a:p>
          <a:p>
            <a:pPr lvl="0"/>
            <a:r>
              <a:rPr lang="en-GB"/>
              <a:t>Report back on our partners views</a:t>
            </a:r>
          </a:p>
          <a:p>
            <a:pPr lvl="0"/>
            <a:r>
              <a:rPr lang="en-GB"/>
              <a:t>Solicit feedback/input from you</a:t>
            </a:r>
          </a:p>
          <a:p>
            <a:pPr lvl="0"/>
            <a:r>
              <a:rPr lang="en-GB"/>
              <a:t>Identify options for way forward</a:t>
            </a:r>
          </a:p>
          <a:p>
            <a:pPr lvl="0"/>
            <a:r>
              <a:rPr lang="en-GB"/>
              <a:t>Develop ‘civil society’ strategies</a:t>
            </a:r>
          </a:p>
          <a:p>
            <a:pPr lvl="0"/>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9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The financing of the Compensation Fund is left open in the law</a:t>
            </a:r>
          </a:p>
          <a:p>
            <a:pPr lvl="0"/>
            <a:r>
              <a:rPr lang="en-GB"/>
              <a:t>How will the Government of Rwanda contribute to the Compensation Fund?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9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Proposals suggested for additional sources of funding included:</a:t>
            </a:r>
          </a:p>
          <a:p>
            <a:pPr lvl="1"/>
            <a:r>
              <a:rPr lang="en-GB"/>
              <a:t>Perpetrators (such as seizing of assets)</a:t>
            </a:r>
          </a:p>
          <a:p>
            <a:pPr lvl="1"/>
            <a:r>
              <a:rPr lang="en-GB"/>
              <a:t>International community</a:t>
            </a:r>
          </a:p>
          <a:p>
            <a:pPr lvl="1"/>
            <a:r>
              <a:rPr lang="en-GB"/>
              <a:t>UN agencies </a:t>
            </a:r>
          </a:p>
          <a:p>
            <a:pPr lvl="1"/>
            <a:r>
              <a:rPr lang="en-GB"/>
              <a:t>Exoneration of debts (such as for arms sales)</a:t>
            </a:r>
          </a:p>
          <a:p>
            <a:pPr lvl="1"/>
            <a:r>
              <a:rPr lang="en-GB"/>
              <a:t>1% tax levy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9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lvl="0"/>
            <a:r>
              <a:rPr lang="en-GB"/>
              <a:t>Survivor’s organisation requested to be consulted on the draft of the law</a:t>
            </a:r>
          </a:p>
          <a:p>
            <a:pPr lvl="0"/>
            <a:r>
              <a:rPr lang="en-GB"/>
              <a:t>If the draft of the law were to be amended to  explicitly recognise the rights of survivors, a separate Compensation Law (such as FIND) as potentially unnecessary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9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COMPENSATION FUND</a:t>
            </a:r>
          </a:p>
        </p:txBody>
      </p:sp>
      <p:sp>
        <p:nvSpPr>
          <p:cNvPr id="3" name="Content Placeholder 2"/>
          <p:cNvSpPr txBox="1">
            <a:spLocks noGrp="1"/>
          </p:cNvSpPr>
          <p:nvPr>
            <p:ph idx="1"/>
          </p:nvPr>
        </p:nvSpPr>
        <p:spPr/>
        <p:txBody>
          <a:bodyPr/>
          <a:lstStyle/>
          <a:p>
            <a:pPr marL="514350" lvl="0" indent="-514350">
              <a:spcBef>
                <a:spcPts val="600"/>
              </a:spcBef>
              <a:buAutoNum type="arabicPeriod"/>
            </a:pPr>
            <a:r>
              <a:rPr lang="en-GB" sz="2600"/>
              <a:t>How can the law be amended to explicitly recognise the right and prioritisation of survivors for reparation?</a:t>
            </a:r>
          </a:p>
          <a:p>
            <a:pPr marL="514350" lvl="0" indent="-514350">
              <a:spcBef>
                <a:spcPts val="600"/>
              </a:spcBef>
              <a:buAutoNum type="arabicPeriod"/>
            </a:pPr>
            <a:r>
              <a:rPr lang="en-GB" sz="2600"/>
              <a:t>Can the law be amended to be applied retrospectively? If not, then what are the obstacles of doing so? And can they be overcome?</a:t>
            </a:r>
          </a:p>
          <a:p>
            <a:pPr marL="514350" lvl="0" indent="-514350">
              <a:spcBef>
                <a:spcPts val="600"/>
              </a:spcBef>
              <a:buAutoNum type="arabicPeriod"/>
            </a:pPr>
            <a:r>
              <a:rPr lang="en-GB" sz="2600"/>
              <a:t>What is the timeline for the adoption of the law?</a:t>
            </a:r>
          </a:p>
          <a:p>
            <a:pPr marL="514350" lvl="0" indent="-514350">
              <a:spcBef>
                <a:spcPts val="600"/>
              </a:spcBef>
              <a:buAutoNum type="arabicPeriod"/>
            </a:pPr>
            <a:r>
              <a:rPr lang="en-GB" sz="2600"/>
              <a:t>How will the Government of Rwanda contribute to the Compensation Fund?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7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FARG</a:t>
            </a:r>
          </a:p>
        </p:txBody>
      </p:sp>
      <p:sp>
        <p:nvSpPr>
          <p:cNvPr id="3" name="Content Placeholder 2"/>
          <p:cNvSpPr txBox="1">
            <a:spLocks noGrp="1"/>
          </p:cNvSpPr>
          <p:nvPr>
            <p:ph idx="1"/>
          </p:nvPr>
        </p:nvSpPr>
        <p:spPr/>
        <p:txBody>
          <a:bodyPr/>
          <a:lstStyle/>
          <a:p>
            <a:pPr marL="0" lvl="0" indent="0">
              <a:buNone/>
            </a:pPr>
            <a:r>
              <a:rPr lang="en-GB"/>
              <a:t> </a:t>
            </a:r>
            <a:r>
              <a:rPr lang="en-GB" b="1"/>
              <a:t>N°69/2008 ryo kuwa 30/12/2008 </a:t>
            </a:r>
            <a:r>
              <a:rPr lang="en-GB"/>
              <a:t>Itegeko rishyiraho Ikigega cya Leta cyo gushyigikira no gutera inkunga abarokotse jenoside yakorewe Abatutsi n’ibindi byaha byibasiye inyokomuntu byakozwe hagati y’itariki ya mbere Ukwakira 1990 n’iya 31 Ukuboza 1994 rikagena imiterere, ububasha n’imikorere byacyo</a:t>
            </a:r>
          </a:p>
          <a:p>
            <a:pPr marL="0" lvl="0" indent="0">
              <a:buNone/>
            </a:pPr>
            <a:endParaRPr lang="en-GB"/>
          </a:p>
          <a:p>
            <a:pPr marL="0" lvl="0" indent="0">
              <a:buNone/>
            </a:pPr>
            <a:r>
              <a:rPr lang="en-GB"/>
              <a:t>Drafted 2008/09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7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FARG</a:t>
            </a:r>
          </a:p>
        </p:txBody>
      </p:sp>
      <p:sp>
        <p:nvSpPr>
          <p:cNvPr id="3" name="Content Placeholder 2"/>
          <p:cNvSpPr txBox="1">
            <a:spLocks noGrp="1"/>
          </p:cNvSpPr>
          <p:nvPr>
            <p:ph idx="1"/>
          </p:nvPr>
        </p:nvSpPr>
        <p:spPr/>
        <p:txBody>
          <a:bodyPr/>
          <a:lstStyle/>
          <a:p>
            <a:pPr marL="0" lvl="0" indent="0">
              <a:buNone/>
            </a:pPr>
            <a:r>
              <a:rPr lang="en-GB" b="1" dirty="0"/>
              <a:t>UMUTWE WA V: UBUBASHA BW’IKIGEGA </a:t>
            </a:r>
          </a:p>
          <a:p>
            <a:pPr marL="0" lvl="0" indent="0">
              <a:buNone/>
            </a:pPr>
            <a:r>
              <a:rPr lang="en-GB" b="1" dirty="0" err="1"/>
              <a:t>Ingingo</a:t>
            </a:r>
            <a:r>
              <a:rPr lang="en-GB" b="1" dirty="0"/>
              <a:t> </a:t>
            </a:r>
            <a:r>
              <a:rPr lang="en-GB" b="1" dirty="0" err="1"/>
              <a:t>ya</a:t>
            </a:r>
            <a:r>
              <a:rPr lang="en-GB" b="1" dirty="0"/>
              <a:t> 20: </a:t>
            </a:r>
            <a:r>
              <a:rPr lang="en-GB" b="1" dirty="0" err="1"/>
              <a:t>Gukurikirana</a:t>
            </a:r>
            <a:r>
              <a:rPr lang="en-GB" b="1" dirty="0"/>
              <a:t> </a:t>
            </a:r>
            <a:r>
              <a:rPr lang="en-GB" b="1" dirty="0" err="1"/>
              <a:t>indishyi</a:t>
            </a:r>
            <a:r>
              <a:rPr lang="en-GB" b="1" dirty="0"/>
              <a:t> </a:t>
            </a:r>
            <a:r>
              <a:rPr lang="en-GB" dirty="0" err="1"/>
              <a:t>Ikigega</a:t>
            </a:r>
            <a:r>
              <a:rPr lang="en-GB" dirty="0"/>
              <a:t> </a:t>
            </a:r>
            <a:r>
              <a:rPr lang="en-GB" dirty="0" err="1"/>
              <a:t>ni</a:t>
            </a:r>
            <a:r>
              <a:rPr lang="en-GB" dirty="0"/>
              <a:t> </a:t>
            </a:r>
            <a:r>
              <a:rPr lang="en-GB" dirty="0" err="1"/>
              <a:t>cyo</a:t>
            </a:r>
            <a:r>
              <a:rPr lang="en-GB" dirty="0"/>
              <a:t> </a:t>
            </a:r>
            <a:r>
              <a:rPr lang="en-GB" dirty="0" err="1"/>
              <a:t>cyonyine</a:t>
            </a:r>
            <a:r>
              <a:rPr lang="en-GB" dirty="0"/>
              <a:t> </a:t>
            </a:r>
            <a:r>
              <a:rPr lang="en-GB" dirty="0" err="1"/>
              <a:t>gifite</a:t>
            </a:r>
            <a:r>
              <a:rPr lang="en-GB" dirty="0"/>
              <a:t> </a:t>
            </a:r>
            <a:r>
              <a:rPr lang="en-GB" dirty="0" err="1"/>
              <a:t>ububasha</a:t>
            </a:r>
            <a:r>
              <a:rPr lang="en-GB" dirty="0"/>
              <a:t> </a:t>
            </a:r>
            <a:r>
              <a:rPr lang="en-GB" dirty="0" err="1"/>
              <a:t>bwo</a:t>
            </a:r>
            <a:r>
              <a:rPr lang="en-GB" dirty="0"/>
              <a:t> </a:t>
            </a:r>
            <a:r>
              <a:rPr lang="en-GB" dirty="0" err="1"/>
              <a:t>gukurikirana</a:t>
            </a:r>
            <a:r>
              <a:rPr lang="en-GB" dirty="0"/>
              <a:t> </a:t>
            </a:r>
            <a:r>
              <a:rPr lang="en-GB" dirty="0" err="1"/>
              <a:t>indishyi</a:t>
            </a:r>
            <a:r>
              <a:rPr lang="en-GB" dirty="0"/>
              <a:t> mu </a:t>
            </a:r>
            <a:r>
              <a:rPr lang="en-GB" dirty="0" err="1"/>
              <a:t>izina</a:t>
            </a:r>
            <a:r>
              <a:rPr lang="en-GB" dirty="0"/>
              <a:t> </a:t>
            </a:r>
            <a:r>
              <a:rPr lang="en-GB" dirty="0" err="1"/>
              <a:t>ry’abakorewe</a:t>
            </a:r>
            <a:r>
              <a:rPr lang="en-GB" dirty="0"/>
              <a:t> </a:t>
            </a:r>
            <a:r>
              <a:rPr lang="en-GB" dirty="0" err="1"/>
              <a:t>icyaha</a:t>
            </a:r>
            <a:r>
              <a:rPr lang="en-GB" dirty="0"/>
              <a:t> </a:t>
            </a:r>
            <a:r>
              <a:rPr lang="en-GB" dirty="0" err="1"/>
              <a:t>cya</a:t>
            </a:r>
            <a:r>
              <a:rPr lang="en-GB" dirty="0"/>
              <a:t> </a:t>
            </a:r>
            <a:r>
              <a:rPr lang="en-GB" dirty="0" err="1"/>
              <a:t>jenoside</a:t>
            </a:r>
            <a:r>
              <a:rPr lang="en-GB" dirty="0"/>
              <a:t> </a:t>
            </a:r>
            <a:r>
              <a:rPr lang="en-GB" dirty="0" err="1"/>
              <a:t>yakorewe</a:t>
            </a:r>
            <a:r>
              <a:rPr lang="en-GB" dirty="0"/>
              <a:t> </a:t>
            </a:r>
            <a:r>
              <a:rPr lang="en-GB" dirty="0" err="1"/>
              <a:t>Abatutsi</a:t>
            </a:r>
            <a:r>
              <a:rPr lang="en-GB" dirty="0"/>
              <a:t> </a:t>
            </a:r>
            <a:r>
              <a:rPr lang="en-GB" dirty="0" err="1"/>
              <a:t>n’ibindi</a:t>
            </a:r>
            <a:r>
              <a:rPr lang="en-GB" dirty="0"/>
              <a:t> </a:t>
            </a:r>
            <a:r>
              <a:rPr lang="en-GB" dirty="0" err="1"/>
              <a:t>byaha</a:t>
            </a:r>
            <a:r>
              <a:rPr lang="en-GB" dirty="0"/>
              <a:t> </a:t>
            </a:r>
            <a:r>
              <a:rPr lang="en-GB" dirty="0" err="1"/>
              <a:t>byibasiye</a:t>
            </a:r>
            <a:r>
              <a:rPr lang="en-GB" dirty="0"/>
              <a:t> </a:t>
            </a:r>
            <a:r>
              <a:rPr lang="en-GB" dirty="0" err="1"/>
              <a:t>inyokomuntu</a:t>
            </a:r>
            <a:r>
              <a:rPr lang="en-GB" dirty="0"/>
              <a:t>, </a:t>
            </a:r>
            <a:r>
              <a:rPr lang="en-GB" dirty="0" err="1"/>
              <a:t>ku</a:t>
            </a:r>
            <a:r>
              <a:rPr lang="en-GB" dirty="0"/>
              <a:t> </a:t>
            </a:r>
            <a:r>
              <a:rPr lang="en-GB" dirty="0" err="1"/>
              <a:t>bahamwe</a:t>
            </a:r>
            <a:r>
              <a:rPr lang="en-GB" dirty="0"/>
              <a:t> </a:t>
            </a:r>
            <a:r>
              <a:rPr lang="en-GB" dirty="0" err="1"/>
              <a:t>n’ibyaha</a:t>
            </a:r>
            <a:r>
              <a:rPr lang="en-GB" dirty="0"/>
              <a:t> </a:t>
            </a:r>
            <a:r>
              <a:rPr lang="en-GB" dirty="0" err="1"/>
              <a:t>bibashyira</a:t>
            </a:r>
            <a:r>
              <a:rPr lang="en-GB" dirty="0"/>
              <a:t> mu </a:t>
            </a:r>
            <a:r>
              <a:rPr lang="en-GB" dirty="0" err="1"/>
              <a:t>rwego</a:t>
            </a:r>
            <a:r>
              <a:rPr lang="en-GB" dirty="0"/>
              <a:t> </a:t>
            </a:r>
            <a:r>
              <a:rPr lang="en-GB" dirty="0" err="1"/>
              <a:t>rwa</a:t>
            </a:r>
            <a:r>
              <a:rPr lang="en-GB" dirty="0"/>
              <a:t> </a:t>
            </a:r>
            <a:r>
              <a:rPr lang="en-GB" dirty="0" err="1"/>
              <a:t>mbere</a:t>
            </a:r>
            <a:r>
              <a:rPr lang="en-GB" dirty="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8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FARG</a:t>
            </a:r>
          </a:p>
        </p:txBody>
      </p:sp>
      <p:sp>
        <p:nvSpPr>
          <p:cNvPr id="3" name="Content Placeholder 2"/>
          <p:cNvSpPr txBox="1">
            <a:spLocks noGrp="1"/>
          </p:cNvSpPr>
          <p:nvPr>
            <p:ph idx="1"/>
          </p:nvPr>
        </p:nvSpPr>
        <p:spPr/>
        <p:txBody>
          <a:bodyPr/>
          <a:lstStyle/>
          <a:p>
            <a:pPr marL="0" lvl="0" indent="0">
              <a:lnSpc>
                <a:spcPct val="80000"/>
              </a:lnSpc>
              <a:spcBef>
                <a:spcPts val="300"/>
              </a:spcBef>
              <a:buNone/>
            </a:pPr>
            <a:r>
              <a:rPr lang="en-GB" b="1" dirty="0" err="1"/>
              <a:t>Ingingo</a:t>
            </a:r>
            <a:r>
              <a:rPr lang="en-GB" b="1" dirty="0"/>
              <a:t> </a:t>
            </a:r>
            <a:r>
              <a:rPr lang="en-GB" b="1" dirty="0" err="1"/>
              <a:t>ya</a:t>
            </a:r>
            <a:r>
              <a:rPr lang="en-GB" b="1" dirty="0"/>
              <a:t> 21: </a:t>
            </a:r>
            <a:r>
              <a:rPr lang="en-GB" b="1" dirty="0" err="1"/>
              <a:t>Kunganira</a:t>
            </a:r>
            <a:r>
              <a:rPr lang="en-GB" b="1" dirty="0"/>
              <a:t> </a:t>
            </a:r>
            <a:r>
              <a:rPr lang="en-GB" b="1" dirty="0" err="1"/>
              <a:t>Ikigega</a:t>
            </a:r>
            <a:r>
              <a:rPr lang="en-GB" b="1" dirty="0"/>
              <a:t> mu </a:t>
            </a:r>
            <a:r>
              <a:rPr lang="en-GB" b="1" dirty="0" err="1"/>
              <a:t>ikurikirana</a:t>
            </a:r>
            <a:r>
              <a:rPr lang="en-GB" b="1" dirty="0"/>
              <a:t> </a:t>
            </a:r>
            <a:r>
              <a:rPr lang="en-GB" b="1" dirty="0" err="1"/>
              <a:t>ry’indishyi</a:t>
            </a:r>
            <a:r>
              <a:rPr lang="en-GB" b="1" dirty="0"/>
              <a:t> </a:t>
            </a:r>
            <a:r>
              <a:rPr lang="en-GB" dirty="0" err="1"/>
              <a:t>Umuntu</a:t>
            </a:r>
            <a:r>
              <a:rPr lang="en-GB" dirty="0"/>
              <a:t> </a:t>
            </a:r>
            <a:r>
              <a:rPr lang="en-GB" dirty="0" err="1"/>
              <a:t>wese</a:t>
            </a:r>
            <a:r>
              <a:rPr lang="en-GB" dirty="0"/>
              <a:t> </a:t>
            </a:r>
            <a:r>
              <a:rPr lang="en-GB" dirty="0" err="1"/>
              <a:t>wakorewe</a:t>
            </a:r>
            <a:r>
              <a:rPr lang="en-GB" dirty="0"/>
              <a:t> </a:t>
            </a:r>
            <a:r>
              <a:rPr lang="en-GB" dirty="0" err="1"/>
              <a:t>icyaha</a:t>
            </a:r>
            <a:r>
              <a:rPr lang="en-GB" dirty="0"/>
              <a:t> </a:t>
            </a:r>
            <a:r>
              <a:rPr lang="en-GB" dirty="0" err="1"/>
              <a:t>cya</a:t>
            </a:r>
            <a:r>
              <a:rPr lang="en-GB" dirty="0"/>
              <a:t> </a:t>
            </a:r>
            <a:r>
              <a:rPr lang="en-GB" dirty="0" err="1"/>
              <a:t>jenoside</a:t>
            </a:r>
            <a:r>
              <a:rPr lang="en-GB" dirty="0"/>
              <a:t> </a:t>
            </a:r>
            <a:r>
              <a:rPr lang="en-GB" dirty="0" err="1"/>
              <a:t>yakorewe</a:t>
            </a:r>
            <a:r>
              <a:rPr lang="en-GB" dirty="0"/>
              <a:t> </a:t>
            </a:r>
            <a:r>
              <a:rPr lang="en-GB" dirty="0" err="1"/>
              <a:t>Abatutsi</a:t>
            </a:r>
            <a:r>
              <a:rPr lang="en-GB" dirty="0"/>
              <a:t> </a:t>
            </a:r>
            <a:r>
              <a:rPr lang="en-GB" dirty="0" err="1"/>
              <a:t>cyangwa</a:t>
            </a:r>
            <a:r>
              <a:rPr lang="en-GB" dirty="0"/>
              <a:t> </a:t>
            </a:r>
            <a:r>
              <a:rPr lang="en-GB" dirty="0" err="1"/>
              <a:t>undi</a:t>
            </a:r>
            <a:r>
              <a:rPr lang="en-GB" dirty="0"/>
              <a:t> </a:t>
            </a:r>
            <a:r>
              <a:rPr lang="en-GB" dirty="0" err="1"/>
              <a:t>wese</a:t>
            </a:r>
            <a:r>
              <a:rPr lang="en-GB" dirty="0"/>
              <a:t> </a:t>
            </a:r>
            <a:r>
              <a:rPr lang="en-GB" dirty="0" err="1"/>
              <a:t>ubifitemo</a:t>
            </a:r>
            <a:r>
              <a:rPr lang="en-GB" dirty="0"/>
              <a:t> </a:t>
            </a:r>
            <a:r>
              <a:rPr lang="en-GB" dirty="0" err="1"/>
              <a:t>inyungu</a:t>
            </a:r>
            <a:r>
              <a:rPr lang="en-GB" dirty="0"/>
              <a:t>, </a:t>
            </a:r>
            <a:r>
              <a:rPr lang="en-GB" dirty="0" err="1"/>
              <a:t>abisabwe</a:t>
            </a:r>
            <a:r>
              <a:rPr lang="en-GB" dirty="0"/>
              <a:t> </a:t>
            </a:r>
            <a:r>
              <a:rPr lang="en-GB" dirty="0" err="1"/>
              <a:t>cyangwa</a:t>
            </a:r>
            <a:r>
              <a:rPr lang="en-GB" dirty="0"/>
              <a:t> </a:t>
            </a:r>
            <a:r>
              <a:rPr lang="en-GB" dirty="0" err="1"/>
              <a:t>abyibwirije</a:t>
            </a:r>
            <a:r>
              <a:rPr lang="en-GB" dirty="0"/>
              <a:t>, </a:t>
            </a:r>
            <a:r>
              <a:rPr lang="en-GB" dirty="0" err="1"/>
              <a:t>ashobora</a:t>
            </a:r>
            <a:r>
              <a:rPr lang="en-GB" dirty="0"/>
              <a:t> </a:t>
            </a:r>
            <a:r>
              <a:rPr lang="en-GB" dirty="0" err="1"/>
              <a:t>kunganira</a:t>
            </a:r>
            <a:r>
              <a:rPr lang="en-GB" dirty="0"/>
              <a:t> </a:t>
            </a:r>
            <a:r>
              <a:rPr lang="en-GB" dirty="0" err="1"/>
              <a:t>Ikigega</a:t>
            </a:r>
            <a:r>
              <a:rPr lang="en-GB" dirty="0"/>
              <a:t> mu </a:t>
            </a:r>
            <a:r>
              <a:rPr lang="en-GB" dirty="0" err="1"/>
              <a:t>rubanza</a:t>
            </a:r>
            <a:r>
              <a:rPr lang="en-GB" dirty="0"/>
              <a:t> </a:t>
            </a:r>
            <a:r>
              <a:rPr lang="en-GB" dirty="0" err="1"/>
              <a:t>rw’indishyi</a:t>
            </a:r>
            <a:r>
              <a:rPr lang="en-GB" dirty="0"/>
              <a:t> </a:t>
            </a:r>
            <a:r>
              <a:rPr lang="en-GB" dirty="0" err="1"/>
              <a:t>ku</a:t>
            </a:r>
            <a:r>
              <a:rPr lang="en-GB" dirty="0"/>
              <a:t> </a:t>
            </a:r>
            <a:r>
              <a:rPr lang="en-GB" dirty="0" err="1"/>
              <a:t>bakurikiranyweho</a:t>
            </a:r>
            <a:r>
              <a:rPr lang="en-GB" dirty="0"/>
              <a:t> </a:t>
            </a:r>
            <a:r>
              <a:rPr lang="en-GB" dirty="0" err="1"/>
              <a:t>ibyaha</a:t>
            </a:r>
            <a:r>
              <a:rPr lang="en-GB" dirty="0"/>
              <a:t> </a:t>
            </a:r>
            <a:r>
              <a:rPr lang="en-GB" dirty="0" err="1"/>
              <a:t>bibashyira</a:t>
            </a:r>
            <a:r>
              <a:rPr lang="en-GB" dirty="0"/>
              <a:t> mu </a:t>
            </a:r>
            <a:r>
              <a:rPr lang="en-GB" dirty="0" err="1"/>
              <a:t>rwego</a:t>
            </a:r>
            <a:r>
              <a:rPr lang="en-GB" dirty="0"/>
              <a:t> </a:t>
            </a:r>
            <a:r>
              <a:rPr lang="en-GB" dirty="0" err="1"/>
              <a:t>rwa</a:t>
            </a:r>
            <a:r>
              <a:rPr lang="en-GB" dirty="0"/>
              <a:t> </a:t>
            </a:r>
            <a:r>
              <a:rPr lang="en-GB" dirty="0" err="1"/>
              <a:t>mbere</a:t>
            </a:r>
            <a:r>
              <a:rPr lang="en-GB" dirty="0"/>
              <a:t>. </a:t>
            </a:r>
            <a:r>
              <a:rPr lang="en-GB" dirty="0" err="1"/>
              <a:t>Icyakora</a:t>
            </a:r>
            <a:r>
              <a:rPr lang="en-GB" dirty="0"/>
              <a:t>, </a:t>
            </a:r>
            <a:r>
              <a:rPr lang="en-GB" dirty="0" err="1"/>
              <a:t>kunganira</a:t>
            </a:r>
            <a:r>
              <a:rPr lang="en-GB" dirty="0"/>
              <a:t> </a:t>
            </a:r>
            <a:r>
              <a:rPr lang="en-GB" dirty="0" err="1"/>
              <a:t>ikigega</a:t>
            </a:r>
            <a:r>
              <a:rPr lang="en-GB" dirty="0"/>
              <a:t> </a:t>
            </a:r>
            <a:r>
              <a:rPr lang="en-GB" dirty="0" err="1"/>
              <a:t>ntibihesha</a:t>
            </a:r>
            <a:r>
              <a:rPr lang="en-GB" dirty="0"/>
              <a:t> </a:t>
            </a:r>
            <a:r>
              <a:rPr lang="en-GB" dirty="0" err="1"/>
              <a:t>uwakorewe</a:t>
            </a:r>
            <a:r>
              <a:rPr lang="en-GB" dirty="0"/>
              <a:t> </a:t>
            </a:r>
            <a:r>
              <a:rPr lang="en-GB" dirty="0" err="1"/>
              <a:t>icyaha</a:t>
            </a:r>
            <a:r>
              <a:rPr lang="en-GB" dirty="0"/>
              <a:t> </a:t>
            </a:r>
            <a:r>
              <a:rPr lang="en-GB" dirty="0" err="1"/>
              <a:t>uburenganzira</a:t>
            </a:r>
            <a:r>
              <a:rPr lang="en-GB" dirty="0"/>
              <a:t> </a:t>
            </a:r>
            <a:r>
              <a:rPr lang="en-GB" dirty="0" err="1"/>
              <a:t>bwo</a:t>
            </a:r>
            <a:r>
              <a:rPr lang="en-GB" dirty="0"/>
              <a:t> </a:t>
            </a:r>
            <a:r>
              <a:rPr lang="en-GB" dirty="0" err="1"/>
              <a:t>guhabwa</a:t>
            </a:r>
            <a:r>
              <a:rPr lang="en-GB" dirty="0"/>
              <a:t> </a:t>
            </a:r>
            <a:r>
              <a:rPr lang="en-GB" dirty="0" err="1"/>
              <a:t>izo</a:t>
            </a:r>
            <a:r>
              <a:rPr lang="en-GB" dirty="0"/>
              <a:t> </a:t>
            </a:r>
            <a:r>
              <a:rPr lang="en-GB" dirty="0" err="1"/>
              <a:t>ndishyi</a:t>
            </a:r>
            <a:r>
              <a:rPr lang="en-GB" dirty="0"/>
              <a:t> </a:t>
            </a:r>
            <a:r>
              <a:rPr lang="en-GB" dirty="0" err="1"/>
              <a:t>kuko</a:t>
            </a:r>
            <a:r>
              <a:rPr lang="en-GB" dirty="0"/>
              <a:t> </a:t>
            </a:r>
            <a:r>
              <a:rPr lang="en-GB" dirty="0" err="1"/>
              <a:t>zikusanyirizwa</a:t>
            </a:r>
            <a:r>
              <a:rPr lang="en-GB" dirty="0"/>
              <a:t> mu </a:t>
            </a:r>
            <a:r>
              <a:rPr lang="en-GB" dirty="0" err="1"/>
              <a:t>kigega</a:t>
            </a:r>
            <a:r>
              <a:rPr lang="en-GB" dirty="0"/>
              <a:t> </a:t>
            </a:r>
            <a:r>
              <a:rPr lang="en-GB" dirty="0" err="1"/>
              <a:t>kugira</a:t>
            </a:r>
            <a:r>
              <a:rPr lang="en-GB" dirty="0"/>
              <a:t> </a:t>
            </a:r>
            <a:r>
              <a:rPr lang="en-GB" dirty="0" err="1"/>
              <a:t>ngo</a:t>
            </a:r>
            <a:r>
              <a:rPr lang="en-GB" dirty="0"/>
              <a:t> </a:t>
            </a:r>
            <a:r>
              <a:rPr lang="en-GB" dirty="0" err="1"/>
              <a:t>zitangweho</a:t>
            </a:r>
            <a:r>
              <a:rPr lang="en-GB" dirty="0"/>
              <a:t> </a:t>
            </a:r>
            <a:r>
              <a:rPr lang="en-GB" dirty="0" err="1"/>
              <a:t>inkunga</a:t>
            </a:r>
            <a:r>
              <a:rPr lang="en-GB" dirty="0"/>
              <a:t> </a:t>
            </a:r>
            <a:r>
              <a:rPr lang="en-GB" dirty="0" err="1"/>
              <a:t>yo</a:t>
            </a:r>
            <a:r>
              <a:rPr lang="en-GB" dirty="0"/>
              <a:t> </a:t>
            </a:r>
            <a:r>
              <a:rPr lang="en-GB" dirty="0" err="1"/>
              <a:t>gushyigikira</a:t>
            </a:r>
            <a:r>
              <a:rPr lang="en-GB" dirty="0"/>
              <a:t> no </a:t>
            </a:r>
            <a:r>
              <a:rPr lang="en-GB" dirty="0" err="1"/>
              <a:t>gutera</a:t>
            </a:r>
            <a:r>
              <a:rPr lang="en-GB" dirty="0"/>
              <a:t> </a:t>
            </a:r>
            <a:r>
              <a:rPr lang="en-GB" dirty="0" err="1"/>
              <a:t>inkunga</a:t>
            </a:r>
            <a:r>
              <a:rPr lang="en-GB" dirty="0"/>
              <a:t> </a:t>
            </a:r>
            <a:r>
              <a:rPr lang="en-GB" dirty="0" err="1"/>
              <a:t>abarokotse</a:t>
            </a:r>
            <a:r>
              <a:rPr lang="en-GB" dirty="0"/>
              <a:t>, </a:t>
            </a:r>
            <a:r>
              <a:rPr lang="en-GB" dirty="0" err="1"/>
              <a:t>nk’uko</a:t>
            </a:r>
            <a:r>
              <a:rPr lang="en-GB" dirty="0"/>
              <a:t> </a:t>
            </a:r>
            <a:r>
              <a:rPr lang="en-GB" dirty="0" err="1"/>
              <a:t>biteganywa</a:t>
            </a:r>
            <a:r>
              <a:rPr lang="en-GB" dirty="0"/>
              <a:t> </a:t>
            </a:r>
            <a:r>
              <a:rPr lang="en-GB" dirty="0" err="1"/>
              <a:t>n’iri</a:t>
            </a:r>
            <a:r>
              <a:rPr lang="en-GB" dirty="0"/>
              <a:t> </a:t>
            </a:r>
            <a:r>
              <a:rPr lang="en-GB" dirty="0" err="1"/>
              <a:t>tegeko</a:t>
            </a:r>
            <a:r>
              <a:rPr lang="en-GB" dirty="0"/>
              <a:t>. </a:t>
            </a:r>
            <a:r>
              <a:rPr lang="en-GB" sz="1300" dirty="0"/>
              <a:t>	</a:t>
            </a:r>
          </a:p>
          <a:p>
            <a:pPr marL="0" lvl="0" indent="0">
              <a:lnSpc>
                <a:spcPct val="80000"/>
              </a:lnSpc>
              <a:spcBef>
                <a:spcPts val="300"/>
              </a:spcBef>
              <a:buNone/>
            </a:pPr>
            <a:r>
              <a:rPr lang="en-GB" sz="1300" dirty="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8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FARG </a:t>
            </a:r>
          </a:p>
        </p:txBody>
      </p:sp>
      <p:sp>
        <p:nvSpPr>
          <p:cNvPr id="3" name="Content Placeholder 2"/>
          <p:cNvSpPr txBox="1">
            <a:spLocks noGrp="1"/>
          </p:cNvSpPr>
          <p:nvPr>
            <p:ph idx="1"/>
          </p:nvPr>
        </p:nvSpPr>
        <p:spPr/>
        <p:txBody>
          <a:bodyPr/>
          <a:lstStyle/>
          <a:p>
            <a:pPr marL="514350" lvl="0" indent="-514350">
              <a:spcBef>
                <a:spcPts val="700"/>
              </a:spcBef>
              <a:buFont typeface="Arial"/>
              <a:buAutoNum type="alphaLcPeriod"/>
            </a:pPr>
            <a:r>
              <a:rPr lang="en-GB" sz="2800"/>
              <a:t>Is FARG a suitable mechanism to bring claims for compensation on behalf of survivors?</a:t>
            </a:r>
          </a:p>
          <a:p>
            <a:pPr marL="514350" lvl="0" indent="-514350">
              <a:spcBef>
                <a:spcPts val="700"/>
              </a:spcBef>
              <a:buFont typeface="Arial"/>
              <a:buAutoNum type="alphaLcPeriod"/>
            </a:pPr>
            <a:r>
              <a:rPr lang="en-GB" sz="2800"/>
              <a:t>Is yes, how should FARG implement the mandate to ensure that survivor’s rights are adequately implemented?</a:t>
            </a:r>
          </a:p>
          <a:p>
            <a:pPr marL="514350" lvl="0" indent="-514350">
              <a:spcBef>
                <a:spcPts val="700"/>
              </a:spcBef>
              <a:buFont typeface="Arial"/>
              <a:buAutoNum type="alphaLcPeriod"/>
            </a:pPr>
            <a:r>
              <a:rPr lang="en-GB" sz="2800"/>
              <a:t>If no, what alternative would need to be in place to enable survivors to bring claims for compensation?</a:t>
            </a:r>
          </a:p>
          <a:p>
            <a:pPr marL="514350" lvl="0" indent="-514350">
              <a:spcBef>
                <a:spcPts val="700"/>
              </a:spcBef>
              <a:buFont typeface="Arial"/>
              <a:buAutoNum type="alphaLcPeriod"/>
            </a:pPr>
            <a:r>
              <a:rPr lang="en-GB" sz="2800"/>
              <a:t>What advocacy would need to be carried out in order to accomplish the above?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8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FARG </a:t>
            </a:r>
          </a:p>
        </p:txBody>
      </p:sp>
      <p:sp>
        <p:nvSpPr>
          <p:cNvPr id="3" name="Content Placeholder 2"/>
          <p:cNvSpPr txBox="1">
            <a:spLocks noGrp="1"/>
          </p:cNvSpPr>
          <p:nvPr>
            <p:ph idx="1"/>
          </p:nvPr>
        </p:nvSpPr>
        <p:spPr/>
        <p:txBody>
          <a:bodyPr/>
          <a:lstStyle/>
          <a:p>
            <a:pPr marL="0" lvl="0" indent="0">
              <a:spcBef>
                <a:spcPts val="700"/>
              </a:spcBef>
              <a:buNone/>
            </a:pPr>
            <a:r>
              <a:rPr lang="en-GB" sz="2800"/>
              <a:t>FARG was considered not to be a suitable mechanism for compensation claims for survivors </a:t>
            </a:r>
          </a:p>
          <a:p>
            <a:pPr lvl="0">
              <a:spcBef>
                <a:spcPts val="700"/>
              </a:spcBef>
              <a:buChar char="-"/>
            </a:pPr>
            <a:r>
              <a:rPr lang="en-GB" sz="2800"/>
              <a:t>Survivors have the right to choose their own representation</a:t>
            </a:r>
          </a:p>
          <a:p>
            <a:pPr lvl="0">
              <a:spcBef>
                <a:spcPts val="700"/>
              </a:spcBef>
              <a:buChar char="-"/>
            </a:pPr>
            <a:r>
              <a:rPr lang="en-GB" sz="2800"/>
              <a:t>FARG do not have the legitimacy to determine disbursement of compensation awards due to each survivor’s right to reparation</a:t>
            </a:r>
          </a:p>
          <a:p>
            <a:pPr lvl="0">
              <a:spcBef>
                <a:spcPts val="700"/>
              </a:spcBef>
              <a:buChar char="-"/>
            </a:pPr>
            <a:r>
              <a:rPr lang="en-GB" sz="2800"/>
              <a:t>The Constitution (and other laws) determines that victims of crime can bring claims for compensation </a:t>
            </a:r>
          </a:p>
          <a:p>
            <a:pPr lvl="0">
              <a:spcBef>
                <a:spcPts val="700"/>
              </a:spcBef>
              <a:buChar char="-"/>
            </a:pPr>
            <a:r>
              <a:rPr lang="en-GB" sz="2800"/>
              <a:t>The FARG Law is thus discriminatory against the right of survivors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8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FARG </a:t>
            </a:r>
          </a:p>
        </p:txBody>
      </p:sp>
      <p:sp>
        <p:nvSpPr>
          <p:cNvPr id="3" name="Content Placeholder 2"/>
          <p:cNvSpPr txBox="1">
            <a:spLocks noGrp="1"/>
          </p:cNvSpPr>
          <p:nvPr>
            <p:ph idx="1"/>
          </p:nvPr>
        </p:nvSpPr>
        <p:spPr/>
        <p:txBody>
          <a:bodyPr/>
          <a:lstStyle/>
          <a:p>
            <a:pPr lvl="0">
              <a:spcBef>
                <a:spcPts val="700"/>
              </a:spcBef>
            </a:pPr>
            <a:r>
              <a:rPr lang="en-GB" sz="2800"/>
              <a:t>FARG was considered ineffective, as demonstrated by the fact that it has yet to bring a claim for compensation on behalf of survivors, since the enactment of the FARG Law in 2009</a:t>
            </a:r>
          </a:p>
          <a:p>
            <a:pPr lvl="0">
              <a:spcBef>
                <a:spcPts val="700"/>
              </a:spcBef>
            </a:pPr>
            <a:r>
              <a:rPr lang="en-GB" sz="2800"/>
              <a:t>It was also questioned whether FARG represents the interests of survivors, as there is no formal representation of survivors on its Board of Directors </a:t>
            </a:r>
          </a:p>
          <a:p>
            <a:pPr marL="0" lvl="0" indent="0">
              <a:spcBef>
                <a:spcPts val="700"/>
              </a:spcBef>
              <a:buNone/>
            </a:pPr>
            <a:endParaRPr lang="en-GB" sz="2800"/>
          </a:p>
          <a:p>
            <a:pPr marL="0" lvl="0" indent="0">
              <a:spcBef>
                <a:spcPts val="700"/>
              </a:spcBef>
              <a:buNone/>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2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SCHEDULE</a:t>
            </a:r>
          </a:p>
        </p:txBody>
      </p:sp>
      <p:sp>
        <p:nvSpPr>
          <p:cNvPr id="3" name="Content Placeholder 2"/>
          <p:cNvSpPr txBox="1">
            <a:spLocks noGrp="1"/>
          </p:cNvSpPr>
          <p:nvPr>
            <p:ph idx="1"/>
          </p:nvPr>
        </p:nvSpPr>
        <p:spPr>
          <a:xfrm>
            <a:off x="457200" y="1600200"/>
            <a:ext cx="8229600" cy="4997150"/>
          </a:xfrm>
        </p:spPr>
        <p:txBody>
          <a:bodyPr/>
          <a:lstStyle/>
          <a:p>
            <a:pPr marL="0" lvl="0" indent="0">
              <a:lnSpc>
                <a:spcPct val="80000"/>
              </a:lnSpc>
              <a:spcBef>
                <a:spcPts val="500"/>
              </a:spcBef>
              <a:buNone/>
            </a:pPr>
            <a:r>
              <a:rPr lang="en-GB" sz="2200"/>
              <a:t>INTRODUCTIONS</a:t>
            </a:r>
          </a:p>
          <a:p>
            <a:pPr marL="0" lvl="0" indent="0">
              <a:lnSpc>
                <a:spcPct val="80000"/>
              </a:lnSpc>
              <a:spcBef>
                <a:spcPts val="500"/>
              </a:spcBef>
              <a:buNone/>
            </a:pPr>
            <a:endParaRPr lang="en-GB" sz="2200"/>
          </a:p>
          <a:p>
            <a:pPr marL="0" lvl="0" indent="0">
              <a:spcBef>
                <a:spcPts val="500"/>
              </a:spcBef>
              <a:buNone/>
            </a:pPr>
            <a:r>
              <a:rPr lang="en-GB" sz="2200"/>
              <a:t>RIGHTS OF VICTIMS DRAFT LAW (2012)</a:t>
            </a:r>
            <a:br>
              <a:rPr lang="en-GB" sz="2200"/>
            </a:br>
            <a:r>
              <a:rPr lang="en-GB" sz="2200"/>
              <a:t>- Key Articles</a:t>
            </a:r>
            <a:br>
              <a:rPr lang="en-GB" sz="2200"/>
            </a:br>
            <a:r>
              <a:rPr lang="en-GB" sz="2200"/>
              <a:t>- Partner’s Views</a:t>
            </a:r>
            <a:br>
              <a:rPr lang="en-GB" sz="2200"/>
            </a:br>
            <a:r>
              <a:rPr lang="en-GB" sz="2200"/>
              <a:t>- Discussion</a:t>
            </a:r>
          </a:p>
          <a:p>
            <a:pPr marL="0" lvl="0" indent="0">
              <a:spcBef>
                <a:spcPts val="500"/>
              </a:spcBef>
              <a:buNone/>
            </a:pPr>
            <a:r>
              <a:rPr lang="en-GB" sz="2200"/>
              <a:t/>
            </a:r>
            <a:br>
              <a:rPr lang="en-GB" sz="2200"/>
            </a:br>
            <a:r>
              <a:rPr lang="en-GB" sz="2200"/>
              <a:t>FARG LAW (2009)</a:t>
            </a:r>
            <a:br>
              <a:rPr lang="en-GB" sz="2200"/>
            </a:br>
            <a:r>
              <a:rPr lang="en-GB" sz="2200"/>
              <a:t>- Key Articles</a:t>
            </a:r>
            <a:br>
              <a:rPr lang="en-GB" sz="2200"/>
            </a:br>
            <a:r>
              <a:rPr lang="en-GB" sz="2200"/>
              <a:t>- Partner’s Views</a:t>
            </a:r>
            <a:br>
              <a:rPr lang="en-GB" sz="2200"/>
            </a:br>
            <a:r>
              <a:rPr lang="en-GB" sz="2200"/>
              <a:t>- Discussion</a:t>
            </a:r>
          </a:p>
          <a:p>
            <a:pPr marL="0" lvl="0" indent="0">
              <a:spcBef>
                <a:spcPts val="500"/>
              </a:spcBef>
              <a:buNone/>
            </a:pPr>
            <a:endParaRPr lang="en-GB" sz="2200"/>
          </a:p>
          <a:p>
            <a:pPr marL="0" lvl="0" indent="0">
              <a:spcBef>
                <a:spcPts val="500"/>
              </a:spcBef>
              <a:buNone/>
            </a:pPr>
            <a:r>
              <a:rPr lang="en-GB" sz="2200"/>
              <a:t>BREAK</a:t>
            </a:r>
          </a:p>
          <a:p>
            <a:pPr marL="0" lvl="0" indent="0">
              <a:spcBef>
                <a:spcPts val="500"/>
              </a:spcBef>
              <a:buNone/>
            </a:pPr>
            <a:r>
              <a:rPr lang="en-GB" sz="2200"/>
              <a:t/>
            </a:r>
            <a:br>
              <a:rPr lang="en-GB" sz="2200"/>
            </a:br>
            <a:endParaRPr lang="en-GB" sz="2200"/>
          </a:p>
          <a:p>
            <a:pPr lvl="0">
              <a:lnSpc>
                <a:spcPct val="80000"/>
              </a:lnSpc>
              <a:spcBef>
                <a:spcPts val="500"/>
              </a:spcBef>
            </a:pPr>
            <a:endParaRPr lang="en-GB" sz="22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8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FARG </a:t>
            </a:r>
          </a:p>
        </p:txBody>
      </p:sp>
      <p:sp>
        <p:nvSpPr>
          <p:cNvPr id="3" name="Content Placeholder 2"/>
          <p:cNvSpPr txBox="1">
            <a:spLocks noGrp="1"/>
          </p:cNvSpPr>
          <p:nvPr>
            <p:ph idx="1"/>
          </p:nvPr>
        </p:nvSpPr>
        <p:spPr>
          <a:xfrm>
            <a:off x="457200" y="1600200"/>
            <a:ext cx="8363276" cy="4525959"/>
          </a:xfrm>
        </p:spPr>
        <p:txBody>
          <a:bodyPr/>
          <a:lstStyle/>
          <a:p>
            <a:pPr marL="514350" lvl="0" indent="-514350">
              <a:spcBef>
                <a:spcPts val="700"/>
              </a:spcBef>
              <a:buAutoNum type="arabicPeriod"/>
            </a:pPr>
            <a:r>
              <a:rPr lang="en-GB" sz="2800"/>
              <a:t>How can the FARG Law be reformed, to account for the right of survivors to bring compensation claims through individual civil actions?</a:t>
            </a:r>
          </a:p>
          <a:p>
            <a:pPr marL="514350" lvl="0" indent="-514350">
              <a:spcBef>
                <a:spcPts val="700"/>
              </a:spcBef>
              <a:buAutoNum type="arabicPeriod"/>
            </a:pPr>
            <a:r>
              <a:rPr lang="en-GB" sz="2800"/>
              <a:t>How could FARG take into account the concerns expressed by the participants? In particular relating to formal representation of survivor’s organisations on the FARG Board of Directors?</a:t>
            </a:r>
          </a:p>
          <a:p>
            <a:pPr marL="514350" lvl="0" indent="-514350">
              <a:spcBef>
                <a:spcPts val="700"/>
              </a:spcBef>
              <a:buAutoNum type="arabicPeriod"/>
            </a:pPr>
            <a:r>
              <a:rPr lang="en-GB" sz="2800"/>
              <a:t>In the absence of law reform, what possibilities are there for survivors to ensure that FARG is acting in their best interests in bringing claims for compensation (and disbursing awards if successful)?</a:t>
            </a:r>
          </a:p>
          <a:p>
            <a:pPr marL="0" lvl="0" indent="0">
              <a:spcBef>
                <a:spcPts val="700"/>
              </a:spcBef>
              <a:buNone/>
            </a:pPr>
            <a:endParaRPr lang="en-GB" sz="2800"/>
          </a:p>
          <a:p>
            <a:pPr marL="0" lvl="0" indent="0">
              <a:spcBef>
                <a:spcPts val="700"/>
              </a:spcBef>
              <a:buNone/>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lide108">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lstStyle/>
          <a:p>
            <a:pPr lvl="0">
              <a:lnSpc>
                <a:spcPct val="150000"/>
              </a:lnSpc>
            </a:pPr>
            <a:r>
              <a:rPr lang="en-US" sz="4000" dirty="0"/>
              <a:t>The International Trust Fund for the Survivors of the </a:t>
            </a:r>
            <a:r>
              <a:rPr lang="en-US" sz="4000" dirty="0" smtClean="0"/>
              <a:t>Tutsi Genocide </a:t>
            </a:r>
            <a:r>
              <a:rPr lang="en-US" sz="4000" dirty="0"/>
              <a:t>in Rwanda</a:t>
            </a:r>
          </a:p>
        </p:txBody>
      </p:sp>
      <p:sp>
        <p:nvSpPr>
          <p:cNvPr id="3" name="Subtitle 2"/>
          <p:cNvSpPr txBox="1">
            <a:spLocks noGrp="1"/>
          </p:cNvSpPr>
          <p:nvPr>
            <p:ph type="subTitle" idx="1"/>
          </p:nvPr>
        </p:nvSpPr>
        <p:spPr/>
        <p:txBody>
          <a:bodyPr/>
          <a:lstStyle/>
          <a:p>
            <a:pPr lvl="0"/>
            <a:endParaRPr lang="en-US"/>
          </a:p>
          <a:p>
            <a:pPr lvl="0"/>
            <a:r>
              <a:rPr lang="en-US"/>
              <a:t>(ITFSGR)</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Slide109">
    <p:spTree>
      <p:nvGrpSpPr>
        <p:cNvPr id="1" name=""/>
        <p:cNvGrpSpPr/>
        <p:nvPr/>
      </p:nvGrpSpPr>
      <p:grpSpPr>
        <a:xfrm>
          <a:off x="0" y="0"/>
          <a:ext cx="0" cy="0"/>
          <a:chOff x="0" y="0"/>
          <a:chExt cx="0" cy="0"/>
        </a:xfrm>
      </p:grpSpPr>
      <p:sp>
        <p:nvSpPr>
          <p:cNvPr id="2" name="Title 1"/>
          <p:cNvSpPr txBox="1">
            <a:spLocks noGrp="1"/>
          </p:cNvSpPr>
          <p:nvPr>
            <p:ph type="title"/>
          </p:nvPr>
        </p:nvSpPr>
        <p:spPr>
          <a:xfrm>
            <a:off x="2699793" y="242316"/>
            <a:ext cx="2222997" cy="886968"/>
          </a:xfrm>
        </p:spPr>
        <p:txBody>
          <a:bodyPr/>
          <a:lstStyle/>
          <a:p>
            <a:pPr lvl="0"/>
            <a:r>
              <a:rPr lang="en-US"/>
              <a:t>Outline</a:t>
            </a:r>
          </a:p>
        </p:txBody>
      </p:sp>
      <p:sp>
        <p:nvSpPr>
          <p:cNvPr id="3" name="Content Placeholder 2"/>
          <p:cNvSpPr txBox="1">
            <a:spLocks noGrp="1"/>
          </p:cNvSpPr>
          <p:nvPr>
            <p:ph idx="1"/>
          </p:nvPr>
        </p:nvSpPr>
        <p:spPr>
          <a:xfrm>
            <a:off x="595749" y="1536630"/>
            <a:ext cx="7779852" cy="4407874"/>
          </a:xfrm>
        </p:spPr>
        <p:txBody>
          <a:bodyPr/>
          <a:lstStyle/>
          <a:p>
            <a:pPr lvl="0">
              <a:lnSpc>
                <a:spcPct val="80000"/>
              </a:lnSpc>
              <a:spcBef>
                <a:spcPts val="500"/>
              </a:spcBef>
            </a:pPr>
            <a:r>
              <a:rPr lang="en-US" sz="2000"/>
              <a:t>Introduction</a:t>
            </a:r>
          </a:p>
          <a:p>
            <a:pPr lvl="0">
              <a:lnSpc>
                <a:spcPct val="80000"/>
              </a:lnSpc>
              <a:spcBef>
                <a:spcPts val="500"/>
              </a:spcBef>
            </a:pPr>
            <a:endParaRPr lang="en-US" sz="2000"/>
          </a:p>
          <a:p>
            <a:pPr lvl="0">
              <a:lnSpc>
                <a:spcPct val="80000"/>
              </a:lnSpc>
              <a:spcBef>
                <a:spcPts val="500"/>
              </a:spcBef>
            </a:pPr>
            <a:r>
              <a:rPr lang="en-US" sz="2000"/>
              <a:t>Governance Structure</a:t>
            </a:r>
          </a:p>
          <a:p>
            <a:pPr lvl="1">
              <a:lnSpc>
                <a:spcPct val="80000"/>
              </a:lnSpc>
              <a:spcBef>
                <a:spcPts val="400"/>
              </a:spcBef>
            </a:pPr>
            <a:r>
              <a:rPr lang="en-US" sz="1800"/>
              <a:t>Board of Trustees</a:t>
            </a:r>
          </a:p>
          <a:p>
            <a:pPr lvl="2">
              <a:lnSpc>
                <a:spcPct val="80000"/>
              </a:lnSpc>
              <a:spcBef>
                <a:spcPts val="400"/>
              </a:spcBef>
            </a:pPr>
            <a:r>
              <a:rPr lang="en-US" sz="1500"/>
              <a:t>Decision-making organ</a:t>
            </a:r>
          </a:p>
          <a:p>
            <a:pPr lvl="2">
              <a:lnSpc>
                <a:spcPct val="80000"/>
              </a:lnSpc>
              <a:spcBef>
                <a:spcPts val="400"/>
              </a:spcBef>
            </a:pPr>
            <a:r>
              <a:rPr lang="en-US" sz="1500"/>
              <a:t>Advisory group</a:t>
            </a:r>
          </a:p>
          <a:p>
            <a:pPr lvl="1">
              <a:lnSpc>
                <a:spcPct val="80000"/>
              </a:lnSpc>
              <a:spcBef>
                <a:spcPts val="400"/>
              </a:spcBef>
            </a:pPr>
            <a:r>
              <a:rPr lang="en-US" sz="1800"/>
              <a:t>Role of civil society and government institutions</a:t>
            </a:r>
          </a:p>
          <a:p>
            <a:pPr lvl="2">
              <a:lnSpc>
                <a:spcPct val="80000"/>
              </a:lnSpc>
              <a:spcBef>
                <a:spcPts val="400"/>
              </a:spcBef>
            </a:pPr>
            <a:r>
              <a:rPr lang="en-US" sz="1500"/>
              <a:t>Possible Model: UN-WB International Reconstruction Trust Fund Facility for Iraq (IRFFI) </a:t>
            </a:r>
          </a:p>
          <a:p>
            <a:pPr lvl="1">
              <a:lnSpc>
                <a:spcPct val="80000"/>
              </a:lnSpc>
              <a:spcBef>
                <a:spcPts val="400"/>
              </a:spcBef>
            </a:pPr>
            <a:endParaRPr lang="en-US" sz="1800"/>
          </a:p>
          <a:p>
            <a:pPr lvl="0">
              <a:lnSpc>
                <a:spcPct val="80000"/>
              </a:lnSpc>
              <a:spcBef>
                <a:spcPts val="500"/>
              </a:spcBef>
            </a:pPr>
            <a:r>
              <a:rPr lang="en-US" sz="2000"/>
              <a:t>Secretariat Structure</a:t>
            </a:r>
          </a:p>
          <a:p>
            <a:pPr lvl="1">
              <a:lnSpc>
                <a:spcPct val="80000"/>
              </a:lnSpc>
              <a:spcBef>
                <a:spcPts val="400"/>
              </a:spcBef>
            </a:pPr>
            <a:r>
              <a:rPr lang="en-US" sz="1800"/>
              <a:t>Raising funds</a:t>
            </a:r>
          </a:p>
          <a:p>
            <a:pPr lvl="2">
              <a:lnSpc>
                <a:spcPct val="80000"/>
              </a:lnSpc>
              <a:spcBef>
                <a:spcPts val="400"/>
              </a:spcBef>
            </a:pPr>
            <a:r>
              <a:rPr lang="en-US" sz="1500"/>
              <a:t>Possible model: The Trust Fund for Victims (TFV)</a:t>
            </a:r>
          </a:p>
          <a:p>
            <a:pPr lvl="1">
              <a:lnSpc>
                <a:spcPct val="80000"/>
              </a:lnSpc>
              <a:spcBef>
                <a:spcPts val="400"/>
              </a:spcBef>
            </a:pPr>
            <a:r>
              <a:rPr lang="en-US" sz="1800"/>
              <a:t>Application process</a:t>
            </a:r>
          </a:p>
          <a:p>
            <a:pPr lvl="2">
              <a:lnSpc>
                <a:spcPct val="80000"/>
              </a:lnSpc>
              <a:spcBef>
                <a:spcPts val="400"/>
              </a:spcBef>
            </a:pPr>
            <a:r>
              <a:rPr lang="en-US" sz="1500"/>
              <a:t>2 Level approach</a:t>
            </a:r>
          </a:p>
          <a:p>
            <a:pPr lvl="2">
              <a:lnSpc>
                <a:spcPct val="80000"/>
              </a:lnSpc>
              <a:spcBef>
                <a:spcPts val="400"/>
              </a:spcBef>
            </a:pPr>
            <a:r>
              <a:rPr lang="en-US" sz="1500"/>
              <a:t>3 Level approach</a:t>
            </a:r>
          </a:p>
          <a:p>
            <a:pPr lvl="1">
              <a:lnSpc>
                <a:spcPct val="80000"/>
              </a:lnSpc>
              <a:spcBef>
                <a:spcPts val="400"/>
              </a:spcBef>
            </a:pPr>
            <a:endParaRPr lang="en-US" sz="1800"/>
          </a:p>
          <a:p>
            <a:pPr lvl="1">
              <a:lnSpc>
                <a:spcPct val="80000"/>
              </a:lnSpc>
              <a:spcBef>
                <a:spcPts val="400"/>
              </a:spcBef>
            </a:pPr>
            <a:endParaRPr lang="en-US" sz="1800"/>
          </a:p>
          <a:p>
            <a:pPr lvl="1">
              <a:lnSpc>
                <a:spcPct val="80000"/>
              </a:lnSpc>
              <a:spcBef>
                <a:spcPts val="400"/>
              </a:spcBef>
              <a:buNone/>
            </a:pPr>
            <a:endParaRPr lang="en-US" sz="1800"/>
          </a:p>
          <a:p>
            <a:pPr lvl="1">
              <a:lnSpc>
                <a:spcPct val="80000"/>
              </a:lnSpc>
              <a:spcBef>
                <a:spcPts val="400"/>
              </a:spcBef>
            </a:pPr>
            <a:endParaRPr lang="en-US" sz="1800"/>
          </a:p>
          <a:p>
            <a:pPr lvl="1">
              <a:lnSpc>
                <a:spcPct val="80000"/>
              </a:lnSpc>
              <a:spcBef>
                <a:spcPts val="400"/>
              </a:spcBef>
            </a:pPr>
            <a:endParaRPr lang="en-US" sz="1800"/>
          </a:p>
          <a:p>
            <a:pPr lvl="1">
              <a:lnSpc>
                <a:spcPct val="80000"/>
              </a:lnSpc>
              <a:spcBef>
                <a:spcPts val="400"/>
              </a:spcBef>
              <a:buNone/>
            </a:pPr>
            <a:endParaRPr lang="en-US" sz="1800"/>
          </a:p>
          <a:p>
            <a:pPr lvl="1">
              <a:lnSpc>
                <a:spcPct val="80000"/>
              </a:lnSpc>
              <a:spcBef>
                <a:spcPts val="400"/>
              </a:spcBef>
            </a:pPr>
            <a:endParaRPr lang="en-US" sz="1800"/>
          </a:p>
          <a:p>
            <a:pPr lvl="1">
              <a:lnSpc>
                <a:spcPct val="80000"/>
              </a:lnSpc>
              <a:spcBef>
                <a:spcPts val="400"/>
              </a:spcBef>
            </a:pPr>
            <a:endParaRPr lang="en-US" sz="1800"/>
          </a:p>
          <a:p>
            <a:pPr lvl="1">
              <a:lnSpc>
                <a:spcPct val="80000"/>
              </a:lnSpc>
              <a:spcBef>
                <a:spcPts val="400"/>
              </a:spcBef>
              <a:buNone/>
            </a:pPr>
            <a:endParaRPr lang="en-US" sz="1800"/>
          </a:p>
          <a:p>
            <a:pPr lvl="1">
              <a:lnSpc>
                <a:spcPct val="80000"/>
              </a:lnSpc>
              <a:spcBef>
                <a:spcPts val="400"/>
              </a:spcBef>
            </a:pPr>
            <a:endParaRPr lang="en-US" sz="1800"/>
          </a:p>
          <a:p>
            <a:pPr lvl="0">
              <a:lnSpc>
                <a:spcPct val="80000"/>
              </a:lnSpc>
              <a:spcBef>
                <a:spcPts val="500"/>
              </a:spcBef>
            </a:pPr>
            <a:endParaRPr lang="en-US" sz="2000"/>
          </a:p>
          <a:p>
            <a:pPr lvl="0">
              <a:lnSpc>
                <a:spcPct val="80000"/>
              </a:lnSpc>
              <a:spcBef>
                <a:spcPts val="500"/>
              </a:spcBef>
            </a:pPr>
            <a:endParaRPr lang="en-US" sz="2000"/>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Slide110">
    <p:spTree>
      <p:nvGrpSpPr>
        <p:cNvPr id="1" name=""/>
        <p:cNvGrpSpPr/>
        <p:nvPr/>
      </p:nvGrpSpPr>
      <p:grpSpPr>
        <a:xfrm>
          <a:off x="0" y="0"/>
          <a:ext cx="0" cy="0"/>
          <a:chOff x="0" y="0"/>
          <a:chExt cx="0" cy="0"/>
        </a:xfrm>
      </p:grpSpPr>
      <p:sp>
        <p:nvSpPr>
          <p:cNvPr id="2" name="Title 1"/>
          <p:cNvSpPr txBox="1">
            <a:spLocks noGrp="1"/>
          </p:cNvSpPr>
          <p:nvPr>
            <p:ph type="title"/>
          </p:nvPr>
        </p:nvSpPr>
        <p:spPr>
          <a:xfrm>
            <a:off x="1907703" y="169840"/>
            <a:ext cx="4948239" cy="886968"/>
          </a:xfrm>
        </p:spPr>
        <p:txBody>
          <a:bodyPr/>
          <a:lstStyle/>
          <a:p>
            <a:pPr lvl="0"/>
            <a:r>
              <a:rPr lang="en-US"/>
              <a:t>Research Process</a:t>
            </a:r>
          </a:p>
        </p:txBody>
      </p:sp>
      <p:grpSp>
        <p:nvGrpSpPr>
          <p:cNvPr id="3" name="Content Placeholder 3"/>
          <p:cNvGrpSpPr/>
          <p:nvPr/>
        </p:nvGrpSpPr>
        <p:grpSpPr>
          <a:xfrm>
            <a:off x="425909" y="1362666"/>
            <a:ext cx="7947077" cy="4908261"/>
            <a:chOff x="425909" y="1362666"/>
            <a:chExt cx="7947077" cy="4908261"/>
          </a:xfrm>
        </p:grpSpPr>
        <p:sp>
          <p:nvSpPr>
            <p:cNvPr id="4" name="Freeform 3"/>
            <p:cNvSpPr/>
            <p:nvPr/>
          </p:nvSpPr>
          <p:spPr>
            <a:xfrm>
              <a:off x="1019720" y="1362666"/>
              <a:ext cx="6759455" cy="4908261"/>
            </a:xfrm>
            <a:custGeom>
              <a:avLst>
                <a:gd name="f0" fmla="val 13758"/>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0 f12 1"/>
                <a:gd name="f24" fmla="*/ 0 f13 1"/>
                <a:gd name="f25" fmla="*/ f16 1 f4"/>
                <a:gd name="f26" fmla="*/ 21600 f13 1"/>
                <a:gd name="f27" fmla="*/ f17 1 f4"/>
                <a:gd name="f28" fmla="+- 21600 0 f19"/>
                <a:gd name="f29" fmla="*/ f20 f13 1"/>
                <a:gd name="f30" fmla="*/ f18 f13 1"/>
                <a:gd name="f31" fmla="*/ f19 f12 1"/>
                <a:gd name="f32" fmla="+- f25 0 f3"/>
                <a:gd name="f33" fmla="+- f27 0 f3"/>
                <a:gd name="f34" fmla="*/ f28 f18 1"/>
                <a:gd name="f35" fmla="*/ f34 1 10800"/>
                <a:gd name="f36" fmla="+- f19 f35 0"/>
                <a:gd name="f37" fmla="*/ f36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23" t="f30" r="f37" b="f29"/>
              <a:pathLst>
                <a:path w="21600" h="21600">
                  <a:moveTo>
                    <a:pt x="f7" y="f18"/>
                  </a:moveTo>
                  <a:lnTo>
                    <a:pt x="f19" y="f18"/>
                  </a:lnTo>
                  <a:lnTo>
                    <a:pt x="f19" y="f7"/>
                  </a:lnTo>
                  <a:lnTo>
                    <a:pt x="f8" y="f9"/>
                  </a:lnTo>
                  <a:lnTo>
                    <a:pt x="f19" y="f8"/>
                  </a:lnTo>
                  <a:lnTo>
                    <a:pt x="f19" y="f20"/>
                  </a:lnTo>
                  <a:lnTo>
                    <a:pt x="f7" y="f20"/>
                  </a:lnTo>
                  <a:close/>
                </a:path>
              </a:pathLst>
            </a:custGeom>
            <a:solidFill>
              <a:srgbClr val="D0D8E8"/>
            </a:solidFill>
            <a:ln>
              <a:noFill/>
              <a:prstDash val="solid"/>
            </a:ln>
            <a:effectLst>
              <a:outerShdw dist="22997" dir="5400000" algn="tl">
                <a:srgbClr val="000000">
                  <a:alpha val="35000"/>
                </a:srgbClr>
              </a:outerShdw>
            </a:effectLst>
          </p:spPr>
          <p:txBody>
            <a:bodyPr lIns="0" tIns="0" rIns="0" bIns="0"/>
            <a:lstStyle/>
            <a:p>
              <a:endParaRPr lang="en-GB"/>
            </a:p>
          </p:txBody>
        </p:sp>
        <p:sp>
          <p:nvSpPr>
            <p:cNvPr id="5" name="Freeform 4"/>
            <p:cNvSpPr/>
            <p:nvPr/>
          </p:nvSpPr>
          <p:spPr>
            <a:xfrm>
              <a:off x="425909" y="1362666"/>
              <a:ext cx="2427695" cy="4908261"/>
            </a:xfrm>
            <a:custGeom>
              <a:avLst/>
              <a:gdLst>
                <a:gd name="f0" fmla="val 10800000"/>
                <a:gd name="f1" fmla="val 5400000"/>
                <a:gd name="f2" fmla="val 180"/>
                <a:gd name="f3" fmla="val w"/>
                <a:gd name="f4" fmla="val h"/>
                <a:gd name="f5" fmla="val 0"/>
                <a:gd name="f6" fmla="val 2427698"/>
                <a:gd name="f7" fmla="val 4908258"/>
                <a:gd name="f8" fmla="val 404624"/>
                <a:gd name="f9" fmla="val 181156"/>
                <a:gd name="f10" fmla="val 2023074"/>
                <a:gd name="f11" fmla="val 2246542"/>
                <a:gd name="f12" fmla="val 4503634"/>
                <a:gd name="f13" fmla="val 4727102"/>
                <a:gd name="f14" fmla="+- 0 0 -90"/>
                <a:gd name="f15" fmla="*/ f3 1 2427698"/>
                <a:gd name="f16" fmla="*/ f4 1 4908258"/>
                <a:gd name="f17" fmla="val f5"/>
                <a:gd name="f18" fmla="val f6"/>
                <a:gd name="f19" fmla="val f7"/>
                <a:gd name="f20" fmla="*/ f14 f0 1"/>
                <a:gd name="f21" fmla="+- f19 0 f17"/>
                <a:gd name="f22" fmla="+- f18 0 f17"/>
                <a:gd name="f23" fmla="*/ f20 1 f2"/>
                <a:gd name="f24" fmla="*/ f22 1 2427698"/>
                <a:gd name="f25" fmla="*/ f21 1 4908258"/>
                <a:gd name="f26" fmla="*/ 0 f22 1"/>
                <a:gd name="f27" fmla="*/ 404624 f21 1"/>
                <a:gd name="f28" fmla="*/ 404624 f22 1"/>
                <a:gd name="f29" fmla="*/ 0 f21 1"/>
                <a:gd name="f30" fmla="*/ 2023074 f22 1"/>
                <a:gd name="f31" fmla="*/ 2427698 f22 1"/>
                <a:gd name="f32" fmla="*/ 4503634 f21 1"/>
                <a:gd name="f33" fmla="*/ 4908258 f21 1"/>
                <a:gd name="f34" fmla="+- f23 0 f1"/>
                <a:gd name="f35" fmla="*/ f26 1 2427698"/>
                <a:gd name="f36" fmla="*/ f27 1 4908258"/>
                <a:gd name="f37" fmla="*/ f28 1 2427698"/>
                <a:gd name="f38" fmla="*/ f29 1 4908258"/>
                <a:gd name="f39" fmla="*/ f30 1 2427698"/>
                <a:gd name="f40" fmla="*/ f31 1 2427698"/>
                <a:gd name="f41" fmla="*/ f32 1 4908258"/>
                <a:gd name="f42" fmla="*/ f33 1 4908258"/>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427698" h="4908258">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175656" tIns="175656" rIns="175656" bIns="175656" anchor="t" anchorCtr="0" compatLnSpc="1"/>
            <a:lstStyle/>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Arial Black"/>
                </a:rPr>
                <a:t>Trust funds assessment</a:t>
              </a:r>
              <a:r>
                <a:rPr lang="en-US" sz="1500" b="0" i="0" u="none" strike="noStrike" kern="1200" cap="none" spc="0" baseline="0">
                  <a:solidFill>
                    <a:srgbClr val="FFFFFF"/>
                  </a:solidFill>
                  <a:uFillTx/>
                  <a:latin typeface="Calibri"/>
                </a:rPr>
                <a:t>: </a:t>
              </a: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 Trust Fund for Victims (TFV)</a:t>
              </a: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 UN Trust Fund to End Violence Against Women (UN Trust Fund)</a:t>
              </a: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 UN Voluntary Trust Fund for Victims of Human Trafficking </a:t>
              </a: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 UN-WB International Reconstruction Trust Fund Facility for Iraq (IRFFI)</a:t>
              </a: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285750" marR="0" lvl="1" indent="-285750" algn="l" defTabSz="1333496" rtl="0" fontAlgn="auto" hangingPunct="1">
                <a:lnSpc>
                  <a:spcPct val="90000"/>
                </a:lnSpc>
                <a:spcBef>
                  <a:spcPts val="0"/>
                </a:spcBef>
                <a:spcAft>
                  <a:spcPts val="500"/>
                </a:spcAft>
                <a:buSzPct val="100000"/>
                <a:buChar char="•"/>
                <a:tabLst/>
                <a:defRPr sz="1800" b="0" i="0" u="none" strike="noStrike" kern="0" cap="none" spc="0" baseline="0">
                  <a:solidFill>
                    <a:srgbClr val="000000"/>
                  </a:solidFill>
                  <a:uFillTx/>
                </a:defRPr>
              </a:pPr>
              <a:endParaRPr lang="en-US" sz="3000" b="0" i="0" u="none" strike="noStrike" kern="1200" cap="none" spc="0" baseline="0">
                <a:solidFill>
                  <a:srgbClr val="FFFFFF"/>
                </a:solidFill>
                <a:uFillTx/>
                <a:latin typeface="Calibri"/>
              </a:endParaRPr>
            </a:p>
          </p:txBody>
        </p:sp>
        <p:sp>
          <p:nvSpPr>
            <p:cNvPr id="6" name="Freeform 5"/>
            <p:cNvSpPr/>
            <p:nvPr/>
          </p:nvSpPr>
          <p:spPr>
            <a:xfrm>
              <a:off x="3185605" y="2375903"/>
              <a:ext cx="2427695" cy="2881795"/>
            </a:xfrm>
            <a:custGeom>
              <a:avLst/>
              <a:gdLst>
                <a:gd name="f0" fmla="val 10800000"/>
                <a:gd name="f1" fmla="val 5400000"/>
                <a:gd name="f2" fmla="val 180"/>
                <a:gd name="f3" fmla="val w"/>
                <a:gd name="f4" fmla="val h"/>
                <a:gd name="f5" fmla="val 0"/>
                <a:gd name="f6" fmla="val 2427698"/>
                <a:gd name="f7" fmla="val 2881795"/>
                <a:gd name="f8" fmla="val 404624"/>
                <a:gd name="f9" fmla="val 181156"/>
                <a:gd name="f10" fmla="val 2023074"/>
                <a:gd name="f11" fmla="val 2246542"/>
                <a:gd name="f12" fmla="val 2477171"/>
                <a:gd name="f13" fmla="val 2700639"/>
                <a:gd name="f14" fmla="+- 0 0 -90"/>
                <a:gd name="f15" fmla="*/ f3 1 2427698"/>
                <a:gd name="f16" fmla="*/ f4 1 2881795"/>
                <a:gd name="f17" fmla="val f5"/>
                <a:gd name="f18" fmla="val f6"/>
                <a:gd name="f19" fmla="val f7"/>
                <a:gd name="f20" fmla="*/ f14 f0 1"/>
                <a:gd name="f21" fmla="+- f19 0 f17"/>
                <a:gd name="f22" fmla="+- f18 0 f17"/>
                <a:gd name="f23" fmla="*/ f20 1 f2"/>
                <a:gd name="f24" fmla="*/ f22 1 2427698"/>
                <a:gd name="f25" fmla="*/ f21 1 2881795"/>
                <a:gd name="f26" fmla="*/ 0 f22 1"/>
                <a:gd name="f27" fmla="*/ 404624 f21 1"/>
                <a:gd name="f28" fmla="*/ 404624 f22 1"/>
                <a:gd name="f29" fmla="*/ 0 f21 1"/>
                <a:gd name="f30" fmla="*/ 2023074 f22 1"/>
                <a:gd name="f31" fmla="*/ 2427698 f22 1"/>
                <a:gd name="f32" fmla="*/ 2477171 f21 1"/>
                <a:gd name="f33" fmla="*/ 2881795 f21 1"/>
                <a:gd name="f34" fmla="+- f23 0 f1"/>
                <a:gd name="f35" fmla="*/ f26 1 2427698"/>
                <a:gd name="f36" fmla="*/ f27 1 2881795"/>
                <a:gd name="f37" fmla="*/ f28 1 2427698"/>
                <a:gd name="f38" fmla="*/ f29 1 2881795"/>
                <a:gd name="f39" fmla="*/ f30 1 2427698"/>
                <a:gd name="f40" fmla="*/ f31 1 2427698"/>
                <a:gd name="f41" fmla="*/ f32 1 2881795"/>
                <a:gd name="f42" fmla="*/ f33 1 2881795"/>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427698" h="2881795">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175656" tIns="175656" rIns="175656" bIns="175656" anchor="t" anchorCtr="0" compatLnSpc="1"/>
            <a:lstStyle/>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Arial Black"/>
                </a:rPr>
                <a:t>Analysis</a:t>
              </a:r>
            </a:p>
            <a:p>
              <a:pPr marL="0" marR="0" lvl="0" indent="0" algn="l"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Arial Black"/>
              </a:endParaRPr>
            </a:p>
            <a:p>
              <a:pPr marL="114300" marR="0" lvl="1" indent="-114300" algn="l" defTabSz="666753"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Governance</a:t>
              </a:r>
            </a:p>
            <a:p>
              <a:pPr marL="114300" marR="0" lvl="1" indent="-114300" algn="l" defTabSz="666753"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114300" marR="0" lvl="1" indent="-114300" algn="l" defTabSz="666753"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Fund Raising</a:t>
              </a:r>
            </a:p>
            <a:p>
              <a:pPr marL="114300" marR="0" lvl="1" indent="-114300" algn="l" defTabSz="666753"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endParaRPr lang="en-US" sz="1500" b="0" i="0" u="none" strike="noStrike" kern="1200" cap="none" spc="0" baseline="0">
                <a:solidFill>
                  <a:srgbClr val="FFFFFF"/>
                </a:solidFill>
                <a:uFillTx/>
                <a:latin typeface="Calibri"/>
              </a:endParaRPr>
            </a:p>
            <a:p>
              <a:pPr marL="114300" marR="0" lvl="1" indent="-114300" algn="l" defTabSz="666753" rtl="0" fontAlgn="auto" hangingPunct="1">
                <a:lnSpc>
                  <a:spcPct val="90000"/>
                </a:lnSpc>
                <a:spcBef>
                  <a:spcPts val="0"/>
                </a:spcBef>
                <a:spcAft>
                  <a:spcPts val="300"/>
                </a:spcAft>
                <a:buSzPct val="100000"/>
                <a:buChar char="•"/>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Application Process</a:t>
              </a:r>
            </a:p>
          </p:txBody>
        </p:sp>
        <p:sp>
          <p:nvSpPr>
            <p:cNvPr id="7" name="Freeform 6"/>
            <p:cNvSpPr/>
            <p:nvPr/>
          </p:nvSpPr>
          <p:spPr>
            <a:xfrm>
              <a:off x="5945291" y="2835142"/>
              <a:ext cx="2427695" cy="1963299"/>
            </a:xfrm>
            <a:custGeom>
              <a:avLst/>
              <a:gdLst>
                <a:gd name="f0" fmla="val 10800000"/>
                <a:gd name="f1" fmla="val 5400000"/>
                <a:gd name="f2" fmla="val 180"/>
                <a:gd name="f3" fmla="val w"/>
                <a:gd name="f4" fmla="val h"/>
                <a:gd name="f5" fmla="val 0"/>
                <a:gd name="f6" fmla="val 2427698"/>
                <a:gd name="f7" fmla="val 1963303"/>
                <a:gd name="f8" fmla="val 327224"/>
                <a:gd name="f9" fmla="val 146503"/>
                <a:gd name="f10" fmla="val 2100474"/>
                <a:gd name="f11" fmla="val 2281195"/>
                <a:gd name="f12" fmla="val 1636079"/>
                <a:gd name="f13" fmla="val 1816800"/>
                <a:gd name="f14" fmla="+- 0 0 -90"/>
                <a:gd name="f15" fmla="*/ f3 1 2427698"/>
                <a:gd name="f16" fmla="*/ f4 1 1963303"/>
                <a:gd name="f17" fmla="val f5"/>
                <a:gd name="f18" fmla="val f6"/>
                <a:gd name="f19" fmla="val f7"/>
                <a:gd name="f20" fmla="*/ f14 f0 1"/>
                <a:gd name="f21" fmla="+- f19 0 f17"/>
                <a:gd name="f22" fmla="+- f18 0 f17"/>
                <a:gd name="f23" fmla="*/ f20 1 f2"/>
                <a:gd name="f24" fmla="*/ f22 1 2427698"/>
                <a:gd name="f25" fmla="*/ f21 1 1963303"/>
                <a:gd name="f26" fmla="*/ 0 f22 1"/>
                <a:gd name="f27" fmla="*/ 327224 f21 1"/>
                <a:gd name="f28" fmla="*/ 327224 f22 1"/>
                <a:gd name="f29" fmla="*/ 0 f21 1"/>
                <a:gd name="f30" fmla="*/ 2100474 f22 1"/>
                <a:gd name="f31" fmla="*/ 2427698 f22 1"/>
                <a:gd name="f32" fmla="*/ 1636079 f21 1"/>
                <a:gd name="f33" fmla="*/ 1963303 f21 1"/>
                <a:gd name="f34" fmla="+- f23 0 f1"/>
                <a:gd name="f35" fmla="*/ f26 1 2427698"/>
                <a:gd name="f36" fmla="*/ f27 1 1963303"/>
                <a:gd name="f37" fmla="*/ f28 1 2427698"/>
                <a:gd name="f38" fmla="*/ f29 1 1963303"/>
                <a:gd name="f39" fmla="*/ f30 1 2427698"/>
                <a:gd name="f40" fmla="*/ f31 1 2427698"/>
                <a:gd name="f41" fmla="*/ f32 1 1963303"/>
                <a:gd name="f42" fmla="*/ f33 1 1963303"/>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427698" h="1963303">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152988" tIns="152988" rIns="152988" bIns="152988" anchor="ctr" anchorCtr="1" compatLnSpc="1"/>
            <a:lstStyle/>
            <a:p>
              <a:pPr marL="0" marR="0" lvl="0" indent="0" algn="ctr"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Arial Black"/>
                </a:rPr>
                <a:t>Partners’ views</a:t>
              </a:r>
            </a:p>
          </p:txBody>
        </p:sp>
      </p:gr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Slide111">
    <p:spTree>
      <p:nvGrpSpPr>
        <p:cNvPr id="1" name=""/>
        <p:cNvGrpSpPr/>
        <p:nvPr/>
      </p:nvGrpSpPr>
      <p:grpSpPr>
        <a:xfrm>
          <a:off x="0" y="0"/>
          <a:ext cx="0" cy="0"/>
          <a:chOff x="0" y="0"/>
          <a:chExt cx="0" cy="0"/>
        </a:xfrm>
      </p:grpSpPr>
      <p:sp>
        <p:nvSpPr>
          <p:cNvPr id="2" name="Content Placeholder 9"/>
          <p:cNvSpPr txBox="1">
            <a:spLocks noGrp="1"/>
          </p:cNvSpPr>
          <p:nvPr>
            <p:ph idx="1"/>
          </p:nvPr>
        </p:nvSpPr>
        <p:spPr>
          <a:xfrm>
            <a:off x="2220958" y="1780309"/>
            <a:ext cx="4946602" cy="4345850"/>
          </a:xfrm>
        </p:spPr>
        <p:txBody>
          <a:bodyPr/>
          <a:lstStyle/>
          <a:p>
            <a:pPr lvl="0">
              <a:lnSpc>
                <a:spcPct val="80000"/>
              </a:lnSpc>
              <a:spcBef>
                <a:spcPts val="300"/>
              </a:spcBef>
              <a:buNone/>
            </a:pPr>
            <a:endParaRPr lang="en-US" sz="1300"/>
          </a:p>
          <a:p>
            <a:pPr lvl="0">
              <a:lnSpc>
                <a:spcPct val="80000"/>
              </a:lnSpc>
              <a:spcBef>
                <a:spcPts val="300"/>
              </a:spcBef>
            </a:pPr>
            <a:r>
              <a:rPr lang="en-GB" sz="1300"/>
              <a:t>The cumulative annual funding from UN agencies, funds and programmes for survivor’s organisations in Rwanda amounts to less than US$250,000. In contrast, the appropriation of UN funds for the UN International Criminal Tribunal for Rwanda (ICTR) for the biennium of 2010 and 2011 is US$245 million.</a:t>
            </a:r>
          </a:p>
          <a:p>
            <a:pPr lvl="0">
              <a:lnSpc>
                <a:spcPct val="80000"/>
              </a:lnSpc>
              <a:spcBef>
                <a:spcPts val="300"/>
              </a:spcBef>
            </a:pPr>
            <a:r>
              <a:rPr lang="en-GB" sz="1300" u="sng"/>
              <a:t>Article 75 </a:t>
            </a:r>
            <a:r>
              <a:rPr lang="en-GB" sz="1300"/>
              <a:t>of the Rome Statute (1998) for the International Criminal Court (ICC) paves the way for enforcement of restorative justice for survivors of human rights violations; including compensation from the convicted persons own assets as seen in DRC and Uganda cases. The Trust Fund for Victims (TFV) is the main mechanism for doing this.</a:t>
            </a:r>
          </a:p>
          <a:p>
            <a:pPr lvl="0">
              <a:lnSpc>
                <a:spcPct val="80000"/>
              </a:lnSpc>
              <a:spcBef>
                <a:spcPts val="300"/>
              </a:spcBef>
            </a:pPr>
            <a:r>
              <a:rPr lang="en-US" sz="1300"/>
              <a:t>Despite improvements in the day-to-day lives of survivors, funding is still needed to restore the situation the survivors’ were in, before the genocide, in order to allow them to move forward with their lives. </a:t>
            </a:r>
          </a:p>
          <a:p>
            <a:pPr lvl="0">
              <a:lnSpc>
                <a:spcPct val="80000"/>
              </a:lnSpc>
              <a:spcBef>
                <a:spcPts val="300"/>
              </a:spcBef>
            </a:pPr>
            <a:r>
              <a:rPr lang="en-US" sz="1300"/>
              <a:t>The ITFSGR has the potential to deliver the restorative justice for which the Government of Rwanda does not have the resources, and that the ICTR does not have the mandate for. </a:t>
            </a:r>
          </a:p>
          <a:p>
            <a:pPr lvl="0">
              <a:lnSpc>
                <a:spcPct val="80000"/>
              </a:lnSpc>
              <a:spcBef>
                <a:spcPts val="300"/>
              </a:spcBef>
            </a:pPr>
            <a:r>
              <a:rPr lang="en-US" sz="1300"/>
              <a:t>The International Trust Fund for the Survivors of the Genocide (ITFSGR) mission: </a:t>
            </a:r>
          </a:p>
          <a:p>
            <a:pPr lvl="1">
              <a:lnSpc>
                <a:spcPct val="80000"/>
              </a:lnSpc>
              <a:spcBef>
                <a:spcPts val="300"/>
              </a:spcBef>
            </a:pPr>
            <a:r>
              <a:rPr lang="en-US" sz="1100"/>
              <a:t>To provide support through collective reparations, by funding specific projects that will benefit groups of survivors around the country.</a:t>
            </a:r>
          </a:p>
        </p:txBody>
      </p:sp>
      <p:sp>
        <p:nvSpPr>
          <p:cNvPr id="3" name="Text Box 2"/>
          <p:cNvSpPr txBox="1"/>
          <p:nvPr/>
        </p:nvSpPr>
        <p:spPr>
          <a:xfrm>
            <a:off x="5137154" y="247646"/>
            <a:ext cx="2030416" cy="111918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Times New Roman"/>
              <a:ea typeface="Times New Roman"/>
              <a:cs typeface="Arial" pitchFamily="34"/>
            </a:endParaRPr>
          </a:p>
        </p:txBody>
      </p:sp>
      <p:sp>
        <p:nvSpPr>
          <p:cNvPr id="4" name="Title 1"/>
          <p:cNvSpPr txBox="1">
            <a:spLocks noGrp="1"/>
          </p:cNvSpPr>
          <p:nvPr>
            <p:ph type="title"/>
          </p:nvPr>
        </p:nvSpPr>
        <p:spPr>
          <a:xfrm>
            <a:off x="2699793" y="242316"/>
            <a:ext cx="3452564" cy="886968"/>
          </a:xfrm>
        </p:spPr>
        <p:txBody>
          <a:bodyPr/>
          <a:lstStyle/>
          <a:p>
            <a:pPr lvl="0"/>
            <a:r>
              <a:rPr lang="en-US"/>
              <a:t>Introduction</a:t>
            </a: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Slide112">
    <p:spTree>
      <p:nvGrpSpPr>
        <p:cNvPr id="1" name=""/>
        <p:cNvGrpSpPr/>
        <p:nvPr/>
      </p:nvGrpSpPr>
      <p:grpSpPr>
        <a:xfrm>
          <a:off x="0" y="0"/>
          <a:ext cx="0" cy="0"/>
          <a:chOff x="0" y="0"/>
          <a:chExt cx="0" cy="0"/>
        </a:xfrm>
      </p:grpSpPr>
      <p:sp>
        <p:nvSpPr>
          <p:cNvPr id="2" name="Title 1"/>
          <p:cNvSpPr txBox="1">
            <a:spLocks noGrp="1"/>
          </p:cNvSpPr>
          <p:nvPr>
            <p:ph type="title"/>
          </p:nvPr>
        </p:nvSpPr>
        <p:spPr>
          <a:xfrm>
            <a:off x="909306" y="275389"/>
            <a:ext cx="7352096" cy="1297378"/>
          </a:xfrm>
        </p:spPr>
        <p:txBody>
          <a:bodyPr/>
          <a:lstStyle/>
          <a:p>
            <a:pPr lvl="0"/>
            <a:r>
              <a:rPr lang="en-US"/>
              <a:t>ITFSGR - Governance</a:t>
            </a:r>
          </a:p>
        </p:txBody>
      </p:sp>
      <p:sp>
        <p:nvSpPr>
          <p:cNvPr id="3" name="Content Placeholder 2"/>
          <p:cNvSpPr txBox="1">
            <a:spLocks noGrp="1"/>
          </p:cNvSpPr>
          <p:nvPr>
            <p:ph idx="1"/>
          </p:nvPr>
        </p:nvSpPr>
        <p:spPr>
          <a:xfrm>
            <a:off x="3060112" y="1759442"/>
            <a:ext cx="6004014" cy="4914223"/>
          </a:xfrm>
        </p:spPr>
        <p:txBody>
          <a:bodyPr/>
          <a:lstStyle/>
          <a:p>
            <a:pPr lvl="0">
              <a:lnSpc>
                <a:spcPct val="80000"/>
              </a:lnSpc>
              <a:spcBef>
                <a:spcPts val="600"/>
              </a:spcBef>
            </a:pPr>
            <a:r>
              <a:rPr lang="en-US" sz="2500"/>
              <a:t>Board of Trustees</a:t>
            </a:r>
          </a:p>
          <a:p>
            <a:pPr lvl="1">
              <a:lnSpc>
                <a:spcPct val="80000"/>
              </a:lnSpc>
              <a:spcBef>
                <a:spcPts val="500"/>
              </a:spcBef>
            </a:pPr>
            <a:r>
              <a:rPr lang="en-US" sz="2200"/>
              <a:t>Role: To provide strategic guidance to the Secretariat by providing advice and specific recommendations for proposed projects. To review all reports that will be submitted to all donors, the government and civil society. </a:t>
            </a:r>
          </a:p>
          <a:p>
            <a:pPr lvl="1">
              <a:lnSpc>
                <a:spcPct val="80000"/>
              </a:lnSpc>
              <a:spcBef>
                <a:spcPts val="500"/>
              </a:spcBef>
            </a:pPr>
            <a:r>
              <a:rPr lang="en-US" sz="2200"/>
              <a:t>Many local organizations (IBUKA members, including others) and governmental institutions (ex: FARG, CNLG) support survivors, therefore it is important to include them in the decision-making process.</a:t>
            </a:r>
          </a:p>
          <a:p>
            <a:pPr lvl="1">
              <a:lnSpc>
                <a:spcPct val="80000"/>
              </a:lnSpc>
              <a:spcBef>
                <a:spcPts val="500"/>
              </a:spcBef>
            </a:pPr>
            <a:r>
              <a:rPr lang="en-US" sz="2200"/>
              <a:t>The UN-WB International Reconstruction Trust Fund Facility for Iraq (IRFFI) could be used as a model. </a:t>
            </a:r>
          </a:p>
          <a:p>
            <a:pPr lvl="1">
              <a:lnSpc>
                <a:spcPct val="80000"/>
              </a:lnSpc>
              <a:spcBef>
                <a:spcPts val="500"/>
              </a:spcBef>
            </a:pPr>
            <a:endParaRPr lang="en-US" sz="2200"/>
          </a:p>
          <a:p>
            <a:pPr lvl="1">
              <a:lnSpc>
                <a:spcPct val="80000"/>
              </a:lnSpc>
              <a:spcBef>
                <a:spcPts val="500"/>
              </a:spcBef>
            </a:pPr>
            <a:endParaRPr lang="en-US" sz="2200"/>
          </a:p>
          <a:p>
            <a:pPr lvl="1">
              <a:lnSpc>
                <a:spcPct val="80000"/>
              </a:lnSpc>
              <a:spcBef>
                <a:spcPts val="500"/>
              </a:spcBef>
            </a:pPr>
            <a:endParaRPr lang="en-US" sz="2200"/>
          </a:p>
        </p:txBody>
      </p:sp>
      <p:sp>
        <p:nvSpPr>
          <p:cNvPr id="4" name="TextBox 3"/>
          <p:cNvSpPr txBox="1"/>
          <p:nvPr/>
        </p:nvSpPr>
        <p:spPr>
          <a:xfrm>
            <a:off x="3060112" y="2402019"/>
            <a:ext cx="184663" cy="36933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pitchFamily="34"/>
              <a:cs typeface="Arial" pitchFamily="34"/>
            </a:endParaRP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Slide113">
    <p:spTree>
      <p:nvGrpSpPr>
        <p:cNvPr id="1" name=""/>
        <p:cNvGrpSpPr/>
        <p:nvPr/>
      </p:nvGrpSpPr>
      <p:grpSpPr>
        <a:xfrm>
          <a:off x="0" y="0"/>
          <a:ext cx="0" cy="0"/>
          <a:chOff x="0" y="0"/>
          <a:chExt cx="0" cy="0"/>
        </a:xfrm>
      </p:grpSpPr>
      <p:pic>
        <p:nvPicPr>
          <p:cNvPr id="2" name="Picture 3" descr="chart final"/>
          <p:cNvPicPr>
            <a:picLocks noChangeAspect="1"/>
          </p:cNvPicPr>
          <p:nvPr/>
        </p:nvPicPr>
        <p:blipFill>
          <a:blip r:embed="rId2"/>
          <a:srcRect/>
          <a:stretch>
            <a:fillRect/>
          </a:stretch>
        </p:blipFill>
        <p:spPr>
          <a:xfrm>
            <a:off x="1530851" y="1605521"/>
            <a:ext cx="6089163" cy="4236305"/>
          </a:xfrm>
          <a:prstGeom prst="rect">
            <a:avLst/>
          </a:prstGeom>
          <a:noFill/>
          <a:ln>
            <a:noFill/>
          </a:ln>
        </p:spPr>
      </p:pic>
      <p:sp>
        <p:nvSpPr>
          <p:cNvPr id="3" name="Rectangle 4"/>
          <p:cNvSpPr/>
          <p:nvPr/>
        </p:nvSpPr>
        <p:spPr>
          <a:xfrm>
            <a:off x="2774947" y="-213987"/>
            <a:ext cx="1520318" cy="1661995"/>
          </a:xfrm>
          <a:prstGeom prst="rect">
            <a:avLst/>
          </a:prstGeom>
          <a:noFill/>
          <a:ln>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a:solidFill>
                <a:srgbClr val="749805"/>
              </a:solidFill>
              <a:uFillTx/>
              <a:latin typeface="Calibri"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a:solidFill>
                <a:srgbClr val="749805"/>
              </a:solidFill>
              <a:uFillTx/>
              <a:latin typeface="Calibri"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749805"/>
                </a:solidFill>
                <a:uFillTx/>
                <a:latin typeface="Calibri" pitchFamily="34"/>
              </a:rPr>
              <a:t>    IRFFI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pitchFamily="34"/>
              <a:cs typeface="Arial" pitchFamily="34"/>
            </a:endParaRPr>
          </a:p>
        </p:txBody>
      </p:sp>
      <p:pic>
        <p:nvPicPr>
          <p:cNvPr id="4" name="Picture 5"/>
          <p:cNvPicPr>
            <a:picLocks noChangeAspect="1"/>
          </p:cNvPicPr>
          <p:nvPr/>
        </p:nvPicPr>
        <p:blipFill>
          <a:blip r:embed="rId3"/>
          <a:stretch>
            <a:fillRect/>
          </a:stretch>
        </p:blipFill>
        <p:spPr>
          <a:xfrm>
            <a:off x="4295265" y="674232"/>
            <a:ext cx="3429000" cy="435062"/>
          </a:xfrm>
          <a:prstGeom prst="rect">
            <a:avLst/>
          </a:prstGeom>
          <a:noFill/>
          <a:ln>
            <a:noFill/>
          </a:ln>
        </p:spPr>
      </p:pic>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Slide114">
    <p:spTree>
      <p:nvGrpSpPr>
        <p:cNvPr id="1" name=""/>
        <p:cNvGrpSpPr/>
        <p:nvPr/>
      </p:nvGrpSpPr>
      <p:grpSpPr>
        <a:xfrm>
          <a:off x="0" y="0"/>
          <a:ext cx="0" cy="0"/>
          <a:chOff x="0" y="0"/>
          <a:chExt cx="0" cy="0"/>
        </a:xfrm>
      </p:grpSpPr>
      <p:sp>
        <p:nvSpPr>
          <p:cNvPr id="2" name="Title 1"/>
          <p:cNvSpPr txBox="1">
            <a:spLocks noGrp="1"/>
          </p:cNvSpPr>
          <p:nvPr>
            <p:ph type="title"/>
          </p:nvPr>
        </p:nvSpPr>
        <p:spPr>
          <a:xfrm>
            <a:off x="1115613" y="242316"/>
            <a:ext cx="6440887" cy="886968"/>
          </a:xfrm>
        </p:spPr>
        <p:txBody>
          <a:bodyPr/>
          <a:lstStyle/>
          <a:p>
            <a:pPr lvl="0"/>
            <a:r>
              <a:rPr lang="en-US"/>
              <a:t>ITFSGR</a:t>
            </a:r>
            <a:br>
              <a:rPr lang="en-US"/>
            </a:br>
            <a:r>
              <a:rPr lang="en-US"/>
              <a:t>Governance structure</a:t>
            </a:r>
          </a:p>
        </p:txBody>
      </p:sp>
      <p:grpSp>
        <p:nvGrpSpPr>
          <p:cNvPr id="3" name="Content Placeholder 3"/>
          <p:cNvGrpSpPr/>
          <p:nvPr/>
        </p:nvGrpSpPr>
        <p:grpSpPr>
          <a:xfrm>
            <a:off x="4868750" y="1664738"/>
            <a:ext cx="4133801" cy="5044982"/>
            <a:chOff x="4868750" y="1664738"/>
            <a:chExt cx="4133801" cy="5044982"/>
          </a:xfrm>
        </p:grpSpPr>
        <p:sp>
          <p:nvSpPr>
            <p:cNvPr id="4" name="Freeform 3"/>
            <p:cNvSpPr/>
            <p:nvPr/>
          </p:nvSpPr>
          <p:spPr>
            <a:xfrm>
              <a:off x="4868750" y="1664738"/>
              <a:ext cx="1702475" cy="1702475"/>
            </a:xfrm>
            <a:custGeom>
              <a:avLst/>
              <a:gdLst>
                <a:gd name="f0" fmla="val 10800000"/>
                <a:gd name="f1" fmla="val 5400000"/>
                <a:gd name="f2" fmla="val 180"/>
                <a:gd name="f3" fmla="val w"/>
                <a:gd name="f4" fmla="val h"/>
                <a:gd name="f5" fmla="val 0"/>
                <a:gd name="f6" fmla="val 1702476"/>
                <a:gd name="f7" fmla="val 851238"/>
                <a:gd name="f8" fmla="val 381112"/>
                <a:gd name="f9" fmla="val 1321364"/>
                <a:gd name="f10" fmla="+- 0 0 -90"/>
                <a:gd name="f11" fmla="*/ f3 1 1702476"/>
                <a:gd name="f12" fmla="*/ f4 1 1702476"/>
                <a:gd name="f13" fmla="val f5"/>
                <a:gd name="f14" fmla="val f6"/>
                <a:gd name="f15" fmla="*/ f10 f0 1"/>
                <a:gd name="f16" fmla="+- f14 0 f13"/>
                <a:gd name="f17" fmla="*/ f15 1 f2"/>
                <a:gd name="f18" fmla="*/ f16 1 1702476"/>
                <a:gd name="f19" fmla="*/ 0 f16 1"/>
                <a:gd name="f20" fmla="*/ 851238 f16 1"/>
                <a:gd name="f21" fmla="*/ 1702476 f16 1"/>
                <a:gd name="f22" fmla="+- f17 0 f1"/>
                <a:gd name="f23" fmla="*/ f19 1 1702476"/>
                <a:gd name="f24" fmla="*/ f20 1 1702476"/>
                <a:gd name="f25" fmla="*/ f21 1 1702476"/>
                <a:gd name="f26" fmla="*/ f13 1 f18"/>
                <a:gd name="f27" fmla="*/ f14 1 f18"/>
                <a:gd name="f28" fmla="*/ f23 1 f18"/>
                <a:gd name="f29" fmla="*/ f24 1 f18"/>
                <a:gd name="f30" fmla="*/ f25 1 f18"/>
                <a:gd name="f31" fmla="*/ f26 f11 1"/>
                <a:gd name="f32" fmla="*/ f27 f11 1"/>
                <a:gd name="f33" fmla="*/ f27 f12 1"/>
                <a:gd name="f34" fmla="*/ f26 f12 1"/>
                <a:gd name="f35" fmla="*/ f28 f11 1"/>
                <a:gd name="f36" fmla="*/ f29 f12 1"/>
                <a:gd name="f37" fmla="*/ f29 f11 1"/>
                <a:gd name="f38" fmla="*/ f28 f12 1"/>
                <a:gd name="f39" fmla="*/ f30 f11 1"/>
                <a:gd name="f40" fmla="*/ f30 f12 1"/>
              </a:gdLst>
              <a:ahLst/>
              <a:cxnLst>
                <a:cxn ang="3cd4">
                  <a:pos x="hc" y="t"/>
                </a:cxn>
                <a:cxn ang="0">
                  <a:pos x="r" y="vc"/>
                </a:cxn>
                <a:cxn ang="cd4">
                  <a:pos x="hc" y="b"/>
                </a:cxn>
                <a:cxn ang="cd2">
                  <a:pos x="l" y="vc"/>
                </a:cxn>
                <a:cxn ang="f22">
                  <a:pos x="f35" y="f36"/>
                </a:cxn>
                <a:cxn ang="f22">
                  <a:pos x="f37" y="f38"/>
                </a:cxn>
                <a:cxn ang="f22">
                  <a:pos x="f39" y="f36"/>
                </a:cxn>
                <a:cxn ang="f22">
                  <a:pos x="f37" y="f40"/>
                </a:cxn>
                <a:cxn ang="f22">
                  <a:pos x="f35" y="f36"/>
                </a:cxn>
              </a:cxnLst>
              <a:rect l="f31" t="f34" r="f32" b="f33"/>
              <a:pathLst>
                <a:path w="1702476" h="1702476">
                  <a:moveTo>
                    <a:pt x="f5" y="f7"/>
                  </a:moveTo>
                  <a:cubicBezTo>
                    <a:pt x="f5" y="f8"/>
                    <a:pt x="f8" y="f5"/>
                    <a:pt x="f7" y="f5"/>
                  </a:cubicBezTo>
                  <a:cubicBezTo>
                    <a:pt x="f9" y="f5"/>
                    <a:pt x="f6" y="f8"/>
                    <a:pt x="f6" y="f7"/>
                  </a:cubicBezTo>
                  <a:cubicBezTo>
                    <a:pt x="f6" y="f9"/>
                    <a:pt x="f9" y="f6"/>
                    <a:pt x="f7" y="f6"/>
                  </a:cubicBezTo>
                  <a:cubicBezTo>
                    <a:pt x="f8" y="f6"/>
                    <a:pt x="f5" y="f9"/>
                    <a:pt x="f5" y="f7"/>
                  </a:cubicBez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266465" tIns="266465" rIns="266465" bIns="266465" anchor="ctr" anchorCtr="1" compatLnSpc="1"/>
            <a:lstStyle/>
            <a:p>
              <a:pPr marL="0" marR="0" lvl="0" indent="0" algn="ctr" defTabSz="1200150" rtl="0" fontAlgn="auto" hangingPunct="1">
                <a:lnSpc>
                  <a:spcPct val="90000"/>
                </a:lnSpc>
                <a:spcBef>
                  <a:spcPts val="0"/>
                </a:spcBef>
                <a:spcAft>
                  <a:spcPts val="1100"/>
                </a:spcAft>
                <a:buNone/>
                <a:tabLst/>
                <a:defRPr sz="1800" b="0" i="0" u="none" strike="noStrike" kern="0" cap="none" spc="0" baseline="0">
                  <a:solidFill>
                    <a:srgbClr val="000000"/>
                  </a:solidFill>
                  <a:uFillTx/>
                </a:defRPr>
              </a:pPr>
              <a:r>
                <a:rPr lang="en-US" sz="2700" b="0" i="0" u="none" strike="noStrike" kern="1200" cap="none" spc="0" baseline="0">
                  <a:solidFill>
                    <a:srgbClr val="FFFFFF"/>
                  </a:solidFill>
                  <a:uFillTx/>
                  <a:latin typeface="Calibri"/>
                </a:rPr>
                <a:t>Board of Trustees</a:t>
              </a:r>
            </a:p>
          </p:txBody>
        </p:sp>
        <p:sp>
          <p:nvSpPr>
            <p:cNvPr id="5" name="Freeform 4"/>
            <p:cNvSpPr/>
            <p:nvPr/>
          </p:nvSpPr>
          <p:spPr>
            <a:xfrm rot="16355802">
              <a:off x="5441453" y="3520444"/>
              <a:ext cx="749643" cy="485208"/>
            </a:xfrm>
            <a:custGeom>
              <a:avLst>
                <a:gd name="f0" fmla="val 6990"/>
                <a:gd name="f1" fmla="val 432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21600 f12 1"/>
                <a:gd name="f24" fmla="*/ 0 f13 1"/>
                <a:gd name="f25" fmla="*/ f16 1 f4"/>
                <a:gd name="f26" fmla="*/ 21600 f13 1"/>
                <a:gd name="f27" fmla="*/ f17 1 f4"/>
                <a:gd name="f28" fmla="*/ f19 f18 1"/>
                <a:gd name="f29" fmla="*/ f20 f13 1"/>
                <a:gd name="f30" fmla="*/ f18 f13 1"/>
                <a:gd name="f31" fmla="*/ f19 f12 1"/>
                <a:gd name="f32" fmla="+- f25 0 f3"/>
                <a:gd name="f33" fmla="+- f27 0 f3"/>
                <a:gd name="f34" fmla="*/ f28 1 10800"/>
                <a:gd name="f35" fmla="+- f19 0 f34"/>
                <a:gd name="f36" fmla="*/ f35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36" t="f30" r="f23" b="f29"/>
              <a:pathLst>
                <a:path w="21600" h="21600">
                  <a:moveTo>
                    <a:pt x="f8" y="f18"/>
                  </a:moveTo>
                  <a:lnTo>
                    <a:pt x="f19" y="f18"/>
                  </a:lnTo>
                  <a:lnTo>
                    <a:pt x="f19" y="f7"/>
                  </a:lnTo>
                  <a:lnTo>
                    <a:pt x="f7" y="f9"/>
                  </a:lnTo>
                  <a:lnTo>
                    <a:pt x="f19" y="f8"/>
                  </a:lnTo>
                  <a:lnTo>
                    <a:pt x="f19" y="f20"/>
                  </a:lnTo>
                  <a:lnTo>
                    <a:pt x="f8" y="f20"/>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lIns="0" tIns="0" rIns="0" bIns="0"/>
            <a:lstStyle/>
            <a:p>
              <a:endParaRPr lang="en-GB"/>
            </a:p>
          </p:txBody>
        </p:sp>
        <p:sp>
          <p:nvSpPr>
            <p:cNvPr id="6" name="Freeform 5"/>
            <p:cNvSpPr/>
            <p:nvPr/>
          </p:nvSpPr>
          <p:spPr>
            <a:xfrm>
              <a:off x="4971227" y="4104924"/>
              <a:ext cx="1617354" cy="799514"/>
            </a:xfrm>
            <a:custGeom>
              <a:avLst/>
              <a:gdLst>
                <a:gd name="f0" fmla="val 10800000"/>
                <a:gd name="f1" fmla="val 5400000"/>
                <a:gd name="f2" fmla="val 180"/>
                <a:gd name="f3" fmla="val w"/>
                <a:gd name="f4" fmla="val h"/>
                <a:gd name="f5" fmla="val 0"/>
                <a:gd name="f6" fmla="val 1617352"/>
                <a:gd name="f7" fmla="val 799515"/>
                <a:gd name="f8" fmla="val 79952"/>
                <a:gd name="f9" fmla="val 35796"/>
                <a:gd name="f10" fmla="val 1537401"/>
                <a:gd name="f11" fmla="val 1581557"/>
                <a:gd name="f12" fmla="val 1617353"/>
                <a:gd name="f13" fmla="val 293156"/>
                <a:gd name="f14" fmla="val 506360"/>
                <a:gd name="f15" fmla="val 719564"/>
                <a:gd name="f16" fmla="val 763720"/>
                <a:gd name="f17" fmla="val 1581556"/>
                <a:gd name="f18" fmla="val 799516"/>
                <a:gd name="f19" fmla="val 1537400"/>
                <a:gd name="f20" fmla="val 763719"/>
                <a:gd name="f21" fmla="val 719563"/>
                <a:gd name="f22" fmla="+- 0 0 -90"/>
                <a:gd name="f23" fmla="*/ f3 1 1617352"/>
                <a:gd name="f24" fmla="*/ f4 1 799515"/>
                <a:gd name="f25" fmla="val f5"/>
                <a:gd name="f26" fmla="val f6"/>
                <a:gd name="f27" fmla="val f7"/>
                <a:gd name="f28" fmla="*/ f22 f0 1"/>
                <a:gd name="f29" fmla="+- f27 0 f25"/>
                <a:gd name="f30" fmla="+- f26 0 f25"/>
                <a:gd name="f31" fmla="*/ f28 1 f2"/>
                <a:gd name="f32" fmla="*/ f30 1 1617352"/>
                <a:gd name="f33" fmla="*/ f29 1 799515"/>
                <a:gd name="f34" fmla="*/ 0 f30 1"/>
                <a:gd name="f35" fmla="*/ 79952 f29 1"/>
                <a:gd name="f36" fmla="*/ 79952 f30 1"/>
                <a:gd name="f37" fmla="*/ 0 f29 1"/>
                <a:gd name="f38" fmla="*/ 1537401 f30 1"/>
                <a:gd name="f39" fmla="*/ 1617353 f30 1"/>
                <a:gd name="f40" fmla="*/ 1617352 f30 1"/>
                <a:gd name="f41" fmla="*/ 719564 f29 1"/>
                <a:gd name="f42" fmla="*/ 1537400 f30 1"/>
                <a:gd name="f43" fmla="*/ 799516 f29 1"/>
                <a:gd name="f44" fmla="*/ 799515 f29 1"/>
                <a:gd name="f45" fmla="*/ 719563 f29 1"/>
                <a:gd name="f46" fmla="+- f31 0 f1"/>
                <a:gd name="f47" fmla="*/ f34 1 1617352"/>
                <a:gd name="f48" fmla="*/ f35 1 799515"/>
                <a:gd name="f49" fmla="*/ f36 1 1617352"/>
                <a:gd name="f50" fmla="*/ f37 1 799515"/>
                <a:gd name="f51" fmla="*/ f38 1 1617352"/>
                <a:gd name="f52" fmla="*/ f39 1 1617352"/>
                <a:gd name="f53" fmla="*/ f40 1 1617352"/>
                <a:gd name="f54" fmla="*/ f41 1 799515"/>
                <a:gd name="f55" fmla="*/ f42 1 1617352"/>
                <a:gd name="f56" fmla="*/ f43 1 799515"/>
                <a:gd name="f57" fmla="*/ f44 1 799515"/>
                <a:gd name="f58" fmla="*/ f45 1 799515"/>
                <a:gd name="f59" fmla="*/ f25 1 f32"/>
                <a:gd name="f60" fmla="*/ f26 1 f32"/>
                <a:gd name="f61" fmla="*/ f25 1 f33"/>
                <a:gd name="f62" fmla="*/ f27 1 f33"/>
                <a:gd name="f63" fmla="*/ f47 1 f32"/>
                <a:gd name="f64" fmla="*/ f48 1 f33"/>
                <a:gd name="f65" fmla="*/ f49 1 f32"/>
                <a:gd name="f66" fmla="*/ f50 1 f33"/>
                <a:gd name="f67" fmla="*/ f51 1 f32"/>
                <a:gd name="f68" fmla="*/ f52 1 f32"/>
                <a:gd name="f69" fmla="*/ f53 1 f32"/>
                <a:gd name="f70" fmla="*/ f54 1 f33"/>
                <a:gd name="f71" fmla="*/ f55 1 f32"/>
                <a:gd name="f72" fmla="*/ f56 1 f33"/>
                <a:gd name="f73" fmla="*/ f57 1 f33"/>
                <a:gd name="f74" fmla="*/ f58 1 f33"/>
                <a:gd name="f75" fmla="*/ f59 f23 1"/>
                <a:gd name="f76" fmla="*/ f60 f23 1"/>
                <a:gd name="f77" fmla="*/ f62 f24 1"/>
                <a:gd name="f78" fmla="*/ f61 f24 1"/>
                <a:gd name="f79" fmla="*/ f63 f23 1"/>
                <a:gd name="f80" fmla="*/ f64 f24 1"/>
                <a:gd name="f81" fmla="*/ f65 f23 1"/>
                <a:gd name="f82" fmla="*/ f66 f24 1"/>
                <a:gd name="f83" fmla="*/ f67 f23 1"/>
                <a:gd name="f84" fmla="*/ f68 f23 1"/>
                <a:gd name="f85" fmla="*/ f69 f23 1"/>
                <a:gd name="f86" fmla="*/ f70 f24 1"/>
                <a:gd name="f87" fmla="*/ f71 f23 1"/>
                <a:gd name="f88" fmla="*/ f72 f24 1"/>
                <a:gd name="f89" fmla="*/ f73 f24 1"/>
                <a:gd name="f90" fmla="*/ f74 f24 1"/>
              </a:gdLst>
              <a:ahLst/>
              <a:cxnLst>
                <a:cxn ang="3cd4">
                  <a:pos x="hc" y="t"/>
                </a:cxn>
                <a:cxn ang="0">
                  <a:pos x="r" y="vc"/>
                </a:cxn>
                <a:cxn ang="cd4">
                  <a:pos x="hc" y="b"/>
                </a:cxn>
                <a:cxn ang="cd2">
                  <a:pos x="l" y="vc"/>
                </a:cxn>
                <a:cxn ang="f46">
                  <a:pos x="f79" y="f80"/>
                </a:cxn>
                <a:cxn ang="f46">
                  <a:pos x="f81" y="f82"/>
                </a:cxn>
                <a:cxn ang="f46">
                  <a:pos x="f83" y="f82"/>
                </a:cxn>
                <a:cxn ang="f46">
                  <a:pos x="f84" y="f80"/>
                </a:cxn>
                <a:cxn ang="f46">
                  <a:pos x="f85" y="f86"/>
                </a:cxn>
                <a:cxn ang="f46">
                  <a:pos x="f87" y="f88"/>
                </a:cxn>
                <a:cxn ang="f46">
                  <a:pos x="f81" y="f89"/>
                </a:cxn>
                <a:cxn ang="f46">
                  <a:pos x="f79" y="f90"/>
                </a:cxn>
                <a:cxn ang="f46">
                  <a:pos x="f79" y="f80"/>
                </a:cxn>
              </a:cxnLst>
              <a:rect l="f75" t="f78" r="f76" b="f77"/>
              <a:pathLst>
                <a:path w="1617352" h="799515">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53894" tIns="53894" rIns="53894" bIns="53894" anchor="ctr" anchorCtr="1" compatLnSpc="1"/>
            <a:lstStyle/>
            <a:p>
              <a:pPr marL="0" marR="0" lvl="0" indent="0" algn="ctr"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Calibri"/>
                </a:rPr>
                <a:t>Secretariat</a:t>
              </a:r>
            </a:p>
          </p:txBody>
        </p:sp>
        <p:sp>
          <p:nvSpPr>
            <p:cNvPr id="7" name="Freeform 6"/>
            <p:cNvSpPr/>
            <p:nvPr/>
          </p:nvSpPr>
          <p:spPr>
            <a:xfrm rot="16116313" flipH="1">
              <a:off x="5356625" y="4988916"/>
              <a:ext cx="921623" cy="485208"/>
            </a:xfrm>
            <a:custGeom>
              <a:avLst>
                <a:gd name="f9" fmla="val 50000"/>
                <a:gd name="f10" fmla="val 50000"/>
              </a:avLst>
              <a:gdLst>
                <a:gd name="f2" fmla="val 10800000"/>
                <a:gd name="f3" fmla="val 5400000"/>
                <a:gd name="f4" fmla="val 180"/>
                <a:gd name="f5" fmla="val w"/>
                <a:gd name="f6" fmla="val h"/>
                <a:gd name="f7" fmla="val ss"/>
                <a:gd name="f8" fmla="val 0"/>
                <a:gd name="f9" fmla="val 50000"/>
                <a:gd name="f10" fmla="val 50000"/>
                <a:gd name="f11" fmla="+- 0 0 -360"/>
                <a:gd name="f12" fmla="+- 0 0 -180"/>
                <a:gd name="f13" fmla="abs f5"/>
                <a:gd name="f14" fmla="abs f6"/>
                <a:gd name="f15" fmla="abs f7"/>
                <a:gd name="f16" fmla="val f8"/>
                <a:gd name="f17" fmla="val f9"/>
                <a:gd name="f18" fmla="val f10"/>
                <a:gd name="f19" fmla="*/ f11 f2 1"/>
                <a:gd name="f20" fmla="*/ f12 f2 1"/>
                <a:gd name="f21" fmla="?: f13 f5 1"/>
                <a:gd name="f22" fmla="?: f14 f6 1"/>
                <a:gd name="f23" fmla="?: f15 f7 1"/>
                <a:gd name="f24" fmla="*/ f19 1 f4"/>
                <a:gd name="f25" fmla="*/ f20 1 f4"/>
                <a:gd name="f26" fmla="*/ f21 1 21600"/>
                <a:gd name="f27" fmla="*/ f22 1 21600"/>
                <a:gd name="f28" fmla="*/ 21600 f21 1"/>
                <a:gd name="f29" fmla="*/ 21600 f22 1"/>
                <a:gd name="f30" fmla="+- f24 0 f3"/>
                <a:gd name="f31" fmla="+- f25 0 f3"/>
                <a:gd name="f32" fmla="min f27 f26"/>
                <a:gd name="f33" fmla="*/ f28 1 f23"/>
                <a:gd name="f34" fmla="*/ f29 1 f23"/>
                <a:gd name="f35" fmla="val f33"/>
                <a:gd name="f36" fmla="val f34"/>
                <a:gd name="f37" fmla="*/ f16 f32 1"/>
                <a:gd name="f38" fmla="+- f36 0 f16"/>
                <a:gd name="f39" fmla="+- f35 0 f16"/>
                <a:gd name="f40" fmla="*/ f35 f32 1"/>
                <a:gd name="f41" fmla="*/ f36 f32 1"/>
                <a:gd name="f42" fmla="*/ f38 1 2"/>
                <a:gd name="f43" fmla="*/ f39 1 2"/>
                <a:gd name="f44" fmla="min f39 f38"/>
                <a:gd name="f45" fmla="*/ f38 f17 1"/>
                <a:gd name="f46" fmla="+- f16 f42 0"/>
                <a:gd name="f47" fmla="+- f16 f43 0"/>
                <a:gd name="f48" fmla="*/ f44 f18 1"/>
                <a:gd name="f49" fmla="*/ f45 1 200000"/>
                <a:gd name="f50" fmla="*/ f48 1 100000"/>
                <a:gd name="f51" fmla="+- f46 0 f49"/>
                <a:gd name="f52" fmla="+- f46 f49 0"/>
                <a:gd name="f53" fmla="*/ f46 f32 1"/>
                <a:gd name="f54" fmla="*/ f47 f32 1"/>
                <a:gd name="f55" fmla="+- f35 0 f50"/>
                <a:gd name="f56" fmla="*/ f51 f50 1"/>
                <a:gd name="f57" fmla="*/ f51 f32 1"/>
                <a:gd name="f58" fmla="*/ f52 f32 1"/>
                <a:gd name="f59" fmla="*/ f50 f32 1"/>
                <a:gd name="f60" fmla="*/ f56 1 f42"/>
                <a:gd name="f61" fmla="*/ f55 f32 1"/>
                <a:gd name="f62" fmla="+- f50 0 f60"/>
                <a:gd name="f63" fmla="+- f55 f60 0"/>
                <a:gd name="f64" fmla="*/ f62 f32 1"/>
                <a:gd name="f65" fmla="*/ f63 f32 1"/>
              </a:gdLst>
              <a:ahLst/>
              <a:cxnLst>
                <a:cxn ang="3cd4">
                  <a:pos x="hc" y="t"/>
                </a:cxn>
                <a:cxn ang="0">
                  <a:pos x="r" y="vc"/>
                </a:cxn>
                <a:cxn ang="cd4">
                  <a:pos x="hc" y="b"/>
                </a:cxn>
                <a:cxn ang="cd2">
                  <a:pos x="l" y="vc"/>
                </a:cxn>
                <a:cxn ang="f30">
                  <a:pos x="f61" y="f37"/>
                </a:cxn>
                <a:cxn ang="f30">
                  <a:pos x="f54" y="f57"/>
                </a:cxn>
                <a:cxn ang="f30">
                  <a:pos x="f59" y="f37"/>
                </a:cxn>
                <a:cxn ang="f31">
                  <a:pos x="f59" y="f41"/>
                </a:cxn>
                <a:cxn ang="f31">
                  <a:pos x="f54" y="f58"/>
                </a:cxn>
                <a:cxn ang="f31">
                  <a:pos x="f61" y="f41"/>
                </a:cxn>
              </a:cxnLst>
              <a:rect l="f64" t="f57" r="f65" b="f58"/>
              <a:pathLst>
                <a:path>
                  <a:moveTo>
                    <a:pt x="f37" y="f53"/>
                  </a:moveTo>
                  <a:lnTo>
                    <a:pt x="f59" y="f37"/>
                  </a:lnTo>
                  <a:lnTo>
                    <a:pt x="f59" y="f57"/>
                  </a:lnTo>
                  <a:lnTo>
                    <a:pt x="f61" y="f57"/>
                  </a:lnTo>
                  <a:lnTo>
                    <a:pt x="f61" y="f37"/>
                  </a:lnTo>
                  <a:lnTo>
                    <a:pt x="f40" y="f53"/>
                  </a:lnTo>
                  <a:lnTo>
                    <a:pt x="f61" y="f41"/>
                  </a:lnTo>
                  <a:lnTo>
                    <a:pt x="f61" y="f58"/>
                  </a:lnTo>
                  <a:lnTo>
                    <a:pt x="f59" y="f58"/>
                  </a:lnTo>
                  <a:lnTo>
                    <a:pt x="f59" y="f41"/>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lIns="0" tIns="0" rIns="0" bIns="0"/>
            <a:lstStyle/>
            <a:p>
              <a:endParaRPr lang="en-GB"/>
            </a:p>
          </p:txBody>
        </p:sp>
        <p:sp>
          <p:nvSpPr>
            <p:cNvPr id="8" name="Freeform 7"/>
            <p:cNvSpPr/>
            <p:nvPr/>
          </p:nvSpPr>
          <p:spPr>
            <a:xfrm>
              <a:off x="5029593" y="5658426"/>
              <a:ext cx="1617354" cy="1051294"/>
            </a:xfrm>
            <a:custGeom>
              <a:avLst/>
              <a:gdLst>
                <a:gd name="f0" fmla="val 10800000"/>
                <a:gd name="f1" fmla="val 5400000"/>
                <a:gd name="f2" fmla="val 180"/>
                <a:gd name="f3" fmla="val w"/>
                <a:gd name="f4" fmla="val h"/>
                <a:gd name="f5" fmla="val 0"/>
                <a:gd name="f6" fmla="val 1617352"/>
                <a:gd name="f7" fmla="val 1051292"/>
                <a:gd name="f8" fmla="val 105129"/>
                <a:gd name="f9" fmla="val 47068"/>
                <a:gd name="f10" fmla="val 1512223"/>
                <a:gd name="f11" fmla="val 1570284"/>
                <a:gd name="f12" fmla="val 946163"/>
                <a:gd name="f13" fmla="val 1004224"/>
                <a:gd name="f14" fmla="+- 0 0 -90"/>
                <a:gd name="f15" fmla="*/ f3 1 1617352"/>
                <a:gd name="f16" fmla="*/ f4 1 1051292"/>
                <a:gd name="f17" fmla="val f5"/>
                <a:gd name="f18" fmla="val f6"/>
                <a:gd name="f19" fmla="val f7"/>
                <a:gd name="f20" fmla="*/ f14 f0 1"/>
                <a:gd name="f21" fmla="+- f19 0 f17"/>
                <a:gd name="f22" fmla="+- f18 0 f17"/>
                <a:gd name="f23" fmla="*/ f20 1 f2"/>
                <a:gd name="f24" fmla="*/ f22 1 1617352"/>
                <a:gd name="f25" fmla="*/ f21 1 1051292"/>
                <a:gd name="f26" fmla="*/ 0 f22 1"/>
                <a:gd name="f27" fmla="*/ 105129 f21 1"/>
                <a:gd name="f28" fmla="*/ 105129 f22 1"/>
                <a:gd name="f29" fmla="*/ 0 f21 1"/>
                <a:gd name="f30" fmla="*/ 1512223 f22 1"/>
                <a:gd name="f31" fmla="*/ 1617352 f22 1"/>
                <a:gd name="f32" fmla="*/ 946163 f21 1"/>
                <a:gd name="f33" fmla="*/ 1051292 f21 1"/>
                <a:gd name="f34" fmla="+- f23 0 f1"/>
                <a:gd name="f35" fmla="*/ f26 1 1617352"/>
                <a:gd name="f36" fmla="*/ f27 1 1051292"/>
                <a:gd name="f37" fmla="*/ f28 1 1617352"/>
                <a:gd name="f38" fmla="*/ f29 1 1051292"/>
                <a:gd name="f39" fmla="*/ f30 1 1617352"/>
                <a:gd name="f40" fmla="*/ f31 1 1617352"/>
                <a:gd name="f41" fmla="*/ f32 1 1051292"/>
                <a:gd name="f42" fmla="*/ f33 1 105129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617352" h="105129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61273" tIns="61273" rIns="61273" bIns="61273" anchor="ctr" anchorCtr="1" compatLnSpc="1"/>
            <a:lstStyle/>
            <a:p>
              <a:pPr marL="0" marR="0" lvl="0" indent="0" algn="ctr"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Calibri"/>
                </a:rPr>
                <a:t>IBUKA/Local organizations supporting survivors/ SURF</a:t>
              </a:r>
            </a:p>
          </p:txBody>
        </p:sp>
        <p:sp>
          <p:nvSpPr>
            <p:cNvPr id="9" name="Freeform 8"/>
            <p:cNvSpPr/>
            <p:nvPr/>
          </p:nvSpPr>
          <p:spPr>
            <a:xfrm rot="1260175">
              <a:off x="6550559" y="2918543"/>
              <a:ext cx="1699769" cy="485208"/>
            </a:xfrm>
            <a:custGeom>
              <a:avLst>
                <a:gd name="f0" fmla="val 3083"/>
                <a:gd name="f1" fmla="val 432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21600 f12 1"/>
                <a:gd name="f24" fmla="*/ 0 f13 1"/>
                <a:gd name="f25" fmla="*/ f16 1 f4"/>
                <a:gd name="f26" fmla="*/ 21600 f13 1"/>
                <a:gd name="f27" fmla="*/ f17 1 f4"/>
                <a:gd name="f28" fmla="*/ f19 f18 1"/>
                <a:gd name="f29" fmla="*/ f20 f13 1"/>
                <a:gd name="f30" fmla="*/ f18 f13 1"/>
                <a:gd name="f31" fmla="*/ f19 f12 1"/>
                <a:gd name="f32" fmla="+- f25 0 f3"/>
                <a:gd name="f33" fmla="+- f27 0 f3"/>
                <a:gd name="f34" fmla="*/ f28 1 10800"/>
                <a:gd name="f35" fmla="+- f19 0 f34"/>
                <a:gd name="f36" fmla="*/ f35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36" t="f30" r="f23" b="f29"/>
              <a:pathLst>
                <a:path w="21600" h="21600">
                  <a:moveTo>
                    <a:pt x="f8" y="f18"/>
                  </a:moveTo>
                  <a:lnTo>
                    <a:pt x="f19" y="f18"/>
                  </a:lnTo>
                  <a:lnTo>
                    <a:pt x="f19" y="f7"/>
                  </a:lnTo>
                  <a:lnTo>
                    <a:pt x="f7" y="f9"/>
                  </a:lnTo>
                  <a:lnTo>
                    <a:pt x="f19" y="f8"/>
                  </a:lnTo>
                  <a:lnTo>
                    <a:pt x="f19" y="f20"/>
                  </a:lnTo>
                  <a:lnTo>
                    <a:pt x="f8" y="f20"/>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lIns="0" tIns="0" rIns="0" bIns="0"/>
            <a:lstStyle/>
            <a:p>
              <a:endParaRPr lang="en-GB"/>
            </a:p>
          </p:txBody>
        </p:sp>
        <p:sp>
          <p:nvSpPr>
            <p:cNvPr id="10" name="Freeform 9"/>
            <p:cNvSpPr/>
            <p:nvPr/>
          </p:nvSpPr>
          <p:spPr>
            <a:xfrm>
              <a:off x="7385197" y="2818820"/>
              <a:ext cx="1617354" cy="1293885"/>
            </a:xfrm>
            <a:custGeom>
              <a:avLst/>
              <a:gdLst>
                <a:gd name="f0" fmla="val 10800000"/>
                <a:gd name="f1" fmla="val 5400000"/>
                <a:gd name="f2" fmla="val 180"/>
                <a:gd name="f3" fmla="val w"/>
                <a:gd name="f4" fmla="val h"/>
                <a:gd name="f5" fmla="val 0"/>
                <a:gd name="f6" fmla="val 1617352"/>
                <a:gd name="f7" fmla="val 1293882"/>
                <a:gd name="f8" fmla="val 129388"/>
                <a:gd name="f9" fmla="val 57929"/>
                <a:gd name="f10" fmla="val 1487964"/>
                <a:gd name="f11" fmla="val 1559423"/>
                <a:gd name="f12" fmla="val 1164494"/>
                <a:gd name="f13" fmla="val 1235953"/>
                <a:gd name="f14" fmla="+- 0 0 -90"/>
                <a:gd name="f15" fmla="*/ f3 1 1617352"/>
                <a:gd name="f16" fmla="*/ f4 1 1293882"/>
                <a:gd name="f17" fmla="val f5"/>
                <a:gd name="f18" fmla="val f6"/>
                <a:gd name="f19" fmla="val f7"/>
                <a:gd name="f20" fmla="*/ f14 f0 1"/>
                <a:gd name="f21" fmla="+- f19 0 f17"/>
                <a:gd name="f22" fmla="+- f18 0 f17"/>
                <a:gd name="f23" fmla="*/ f20 1 f2"/>
                <a:gd name="f24" fmla="*/ f22 1 1617352"/>
                <a:gd name="f25" fmla="*/ f21 1 1293882"/>
                <a:gd name="f26" fmla="*/ 0 f22 1"/>
                <a:gd name="f27" fmla="*/ 129388 f21 1"/>
                <a:gd name="f28" fmla="*/ 129388 f22 1"/>
                <a:gd name="f29" fmla="*/ 0 f21 1"/>
                <a:gd name="f30" fmla="*/ 1487964 f22 1"/>
                <a:gd name="f31" fmla="*/ 1617352 f22 1"/>
                <a:gd name="f32" fmla="*/ 1164494 f21 1"/>
                <a:gd name="f33" fmla="*/ 1293882 f21 1"/>
                <a:gd name="f34" fmla="+- f23 0 f1"/>
                <a:gd name="f35" fmla="*/ f26 1 1617352"/>
                <a:gd name="f36" fmla="*/ f27 1 1293882"/>
                <a:gd name="f37" fmla="*/ f28 1 1617352"/>
                <a:gd name="f38" fmla="*/ f29 1 1293882"/>
                <a:gd name="f39" fmla="*/ f30 1 1617352"/>
                <a:gd name="f40" fmla="*/ f31 1 1617352"/>
                <a:gd name="f41" fmla="*/ f32 1 1293882"/>
                <a:gd name="f42" fmla="*/ f33 1 129388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617352" h="129388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68378" tIns="68378" rIns="68378" bIns="68378" anchor="ctr" anchorCtr="1" compatLnSpc="1"/>
            <a:lstStyle/>
            <a:p>
              <a:pPr marL="0" marR="0" lvl="0" indent="0" algn="ctr"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600" b="0" i="0" u="none" strike="noStrike" kern="1200" cap="none" spc="0" baseline="0">
                  <a:solidFill>
                    <a:srgbClr val="FFFFFF"/>
                  </a:solidFill>
                  <a:uFillTx/>
                  <a:latin typeface="Calibri"/>
                </a:rPr>
                <a:t>Survivors</a:t>
              </a:r>
            </a:p>
          </p:txBody>
        </p:sp>
      </p:grpSp>
      <p:grpSp>
        <p:nvGrpSpPr>
          <p:cNvPr id="11" name="Content Placeholder 3"/>
          <p:cNvGrpSpPr/>
          <p:nvPr/>
        </p:nvGrpSpPr>
        <p:grpSpPr>
          <a:xfrm>
            <a:off x="323368" y="1740350"/>
            <a:ext cx="3790590" cy="1801715"/>
            <a:chOff x="323368" y="1740350"/>
            <a:chExt cx="3790590" cy="1801715"/>
          </a:xfrm>
        </p:grpSpPr>
        <p:sp>
          <p:nvSpPr>
            <p:cNvPr id="12" name="Freeform 11"/>
            <p:cNvSpPr/>
            <p:nvPr/>
          </p:nvSpPr>
          <p:spPr>
            <a:xfrm>
              <a:off x="2312243" y="1740350"/>
              <a:ext cx="1801715" cy="1801715"/>
            </a:xfrm>
            <a:custGeom>
              <a:avLst/>
              <a:gdLst>
                <a:gd name="f0" fmla="val 10800000"/>
                <a:gd name="f1" fmla="val 5400000"/>
                <a:gd name="f2" fmla="val 180"/>
                <a:gd name="f3" fmla="val w"/>
                <a:gd name="f4" fmla="val h"/>
                <a:gd name="f5" fmla="val 0"/>
                <a:gd name="f6" fmla="val 1801711"/>
                <a:gd name="f7" fmla="val 900856"/>
                <a:gd name="f8" fmla="val 403327"/>
                <a:gd name="f9" fmla="val 1398385"/>
                <a:gd name="f10" fmla="val 1801712"/>
                <a:gd name="f11" fmla="+- 0 0 -90"/>
                <a:gd name="f12" fmla="*/ f3 1 1801711"/>
                <a:gd name="f13" fmla="*/ f4 1 1801711"/>
                <a:gd name="f14" fmla="val f5"/>
                <a:gd name="f15" fmla="val f6"/>
                <a:gd name="f16" fmla="*/ f11 f0 1"/>
                <a:gd name="f17" fmla="+- f15 0 f14"/>
                <a:gd name="f18" fmla="*/ f16 1 f2"/>
                <a:gd name="f19" fmla="*/ f17 1 1801711"/>
                <a:gd name="f20" fmla="*/ 0 f17 1"/>
                <a:gd name="f21" fmla="*/ 900856 f17 1"/>
                <a:gd name="f22" fmla="*/ 1801712 f17 1"/>
                <a:gd name="f23" fmla="+- f18 0 f1"/>
                <a:gd name="f24" fmla="*/ f20 1 1801711"/>
                <a:gd name="f25" fmla="*/ f21 1 1801711"/>
                <a:gd name="f26" fmla="*/ f22 1 1801711"/>
                <a:gd name="f27" fmla="*/ f14 1 f19"/>
                <a:gd name="f28" fmla="*/ f15 1 f19"/>
                <a:gd name="f29" fmla="*/ f24 1 f19"/>
                <a:gd name="f30" fmla="*/ f25 1 f19"/>
                <a:gd name="f31" fmla="*/ f26 1 f19"/>
                <a:gd name="f32" fmla="*/ f27 f12 1"/>
                <a:gd name="f33" fmla="*/ f28 f12 1"/>
                <a:gd name="f34" fmla="*/ f28 f13 1"/>
                <a:gd name="f35" fmla="*/ f27 f13 1"/>
                <a:gd name="f36" fmla="*/ f29 f12 1"/>
                <a:gd name="f37" fmla="*/ f30 f13 1"/>
                <a:gd name="f38" fmla="*/ f30 f12 1"/>
                <a:gd name="f39" fmla="*/ f29 f13 1"/>
                <a:gd name="f40" fmla="*/ f31 f12 1"/>
                <a:gd name="f41" fmla="*/ f31 f13 1"/>
              </a:gdLst>
              <a:ahLst/>
              <a:cxnLst>
                <a:cxn ang="3cd4">
                  <a:pos x="hc" y="t"/>
                </a:cxn>
                <a:cxn ang="0">
                  <a:pos x="r" y="vc"/>
                </a:cxn>
                <a:cxn ang="cd4">
                  <a:pos x="hc" y="b"/>
                </a:cxn>
                <a:cxn ang="cd2">
                  <a:pos x="l" y="vc"/>
                </a:cxn>
                <a:cxn ang="f23">
                  <a:pos x="f36" y="f37"/>
                </a:cxn>
                <a:cxn ang="f23">
                  <a:pos x="f38" y="f39"/>
                </a:cxn>
                <a:cxn ang="f23">
                  <a:pos x="f40" y="f37"/>
                </a:cxn>
                <a:cxn ang="f23">
                  <a:pos x="f38" y="f41"/>
                </a:cxn>
                <a:cxn ang="f23">
                  <a:pos x="f36" y="f37"/>
                </a:cxn>
              </a:cxnLst>
              <a:rect l="f32" t="f35" r="f33" b="f34"/>
              <a:pathLst>
                <a:path w="1801711" h="1801711">
                  <a:moveTo>
                    <a:pt x="f5" y="f7"/>
                  </a:moveTo>
                  <a:cubicBezTo>
                    <a:pt x="f5" y="f8"/>
                    <a:pt x="f8" y="f5"/>
                    <a:pt x="f7" y="f5"/>
                  </a:cubicBezTo>
                  <a:cubicBezTo>
                    <a:pt x="f9" y="f5"/>
                    <a:pt x="f10" y="f8"/>
                    <a:pt x="f10" y="f7"/>
                  </a:cubicBezTo>
                  <a:cubicBezTo>
                    <a:pt x="f10" y="f9"/>
                    <a:pt x="f9" y="f10"/>
                    <a:pt x="f7" y="f10"/>
                  </a:cubicBezTo>
                  <a:cubicBezTo>
                    <a:pt x="f8" y="f10"/>
                    <a:pt x="f5" y="f9"/>
                    <a:pt x="f5" y="f7"/>
                  </a:cubicBez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280995" tIns="280995" rIns="280995" bIns="280995" anchor="ctr" anchorCtr="1" compatLnSpc="1"/>
            <a:lstStyle/>
            <a:p>
              <a:pPr marL="0" marR="0" lvl="0" indent="0" algn="ctr" defTabSz="1200150" rtl="0" fontAlgn="auto" hangingPunct="1">
                <a:lnSpc>
                  <a:spcPct val="90000"/>
                </a:lnSpc>
                <a:spcBef>
                  <a:spcPts val="0"/>
                </a:spcBef>
                <a:spcAft>
                  <a:spcPts val="1100"/>
                </a:spcAft>
                <a:buNone/>
                <a:tabLst/>
                <a:defRPr sz="1800" b="0" i="0" u="none" strike="noStrike" kern="0" cap="none" spc="0" baseline="0">
                  <a:solidFill>
                    <a:srgbClr val="000000"/>
                  </a:solidFill>
                  <a:uFillTx/>
                </a:defRPr>
              </a:pPr>
              <a:r>
                <a:rPr lang="en-US" sz="2700" b="0" i="0" u="none" strike="noStrike" kern="1200" cap="none" spc="0" baseline="0">
                  <a:solidFill>
                    <a:srgbClr val="FFFFFF"/>
                  </a:solidFill>
                  <a:uFillTx/>
                  <a:latin typeface="Calibri"/>
                </a:rPr>
                <a:t>Advisory Group</a:t>
              </a:r>
            </a:p>
          </p:txBody>
        </p:sp>
        <p:sp>
          <p:nvSpPr>
            <p:cNvPr id="13" name="Freeform 12"/>
            <p:cNvSpPr/>
            <p:nvPr/>
          </p:nvSpPr>
          <p:spPr>
            <a:xfrm rot="10834403">
              <a:off x="1530220" y="2381820"/>
              <a:ext cx="1070835" cy="513490"/>
            </a:xfrm>
            <a:custGeom>
              <a:avLst>
                <a:gd name="f0" fmla="val 5179"/>
                <a:gd name="f1" fmla="val 432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pin 0 f0 21600"/>
                <a:gd name="f15" fmla="pin 0 f1 10800"/>
                <a:gd name="f16" fmla="*/ f10 f2 1"/>
                <a:gd name="f17" fmla="*/ f11 f2 1"/>
                <a:gd name="f18" fmla="val f15"/>
                <a:gd name="f19" fmla="val f14"/>
                <a:gd name="f20" fmla="+- 21600 0 f15"/>
                <a:gd name="f21" fmla="*/ f14 f12 1"/>
                <a:gd name="f22" fmla="*/ f15 f13 1"/>
                <a:gd name="f23" fmla="*/ 21600 f12 1"/>
                <a:gd name="f24" fmla="*/ 0 f13 1"/>
                <a:gd name="f25" fmla="*/ f16 1 f4"/>
                <a:gd name="f26" fmla="*/ 21600 f13 1"/>
                <a:gd name="f27" fmla="*/ f17 1 f4"/>
                <a:gd name="f28" fmla="*/ f19 f18 1"/>
                <a:gd name="f29" fmla="*/ f20 f13 1"/>
                <a:gd name="f30" fmla="*/ f18 f13 1"/>
                <a:gd name="f31" fmla="*/ f19 f12 1"/>
                <a:gd name="f32" fmla="+- f25 0 f3"/>
                <a:gd name="f33" fmla="+- f27 0 f3"/>
                <a:gd name="f34" fmla="*/ f28 1 10800"/>
                <a:gd name="f35" fmla="+- f19 0 f34"/>
                <a:gd name="f36" fmla="*/ f35 f12 1"/>
              </a:gdLst>
              <a:ahLst>
                <a:ahXY gdRefX="f0" minX="f7" maxX="f8" gdRefY="f1" minY="f7" maxY="f9">
                  <a:pos x="f21" y="f22"/>
                </a:ahXY>
              </a:ahLst>
              <a:cxnLst>
                <a:cxn ang="3cd4">
                  <a:pos x="hc" y="t"/>
                </a:cxn>
                <a:cxn ang="0">
                  <a:pos x="r" y="vc"/>
                </a:cxn>
                <a:cxn ang="cd4">
                  <a:pos x="hc" y="b"/>
                </a:cxn>
                <a:cxn ang="cd2">
                  <a:pos x="l" y="vc"/>
                </a:cxn>
                <a:cxn ang="f32">
                  <a:pos x="f31" y="f24"/>
                </a:cxn>
                <a:cxn ang="f33">
                  <a:pos x="f31" y="f26"/>
                </a:cxn>
              </a:cxnLst>
              <a:rect l="f36" t="f30" r="f23" b="f29"/>
              <a:pathLst>
                <a:path w="21600" h="21600">
                  <a:moveTo>
                    <a:pt x="f8" y="f18"/>
                  </a:moveTo>
                  <a:lnTo>
                    <a:pt x="f19" y="f18"/>
                  </a:lnTo>
                  <a:lnTo>
                    <a:pt x="f19" y="f7"/>
                  </a:lnTo>
                  <a:lnTo>
                    <a:pt x="f7" y="f9"/>
                  </a:lnTo>
                  <a:lnTo>
                    <a:pt x="f19" y="f8"/>
                  </a:lnTo>
                  <a:lnTo>
                    <a:pt x="f19" y="f20"/>
                  </a:lnTo>
                  <a:lnTo>
                    <a:pt x="f8" y="f20"/>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lIns="0" tIns="0" rIns="0" bIns="0"/>
            <a:lstStyle/>
            <a:p>
              <a:endParaRPr lang="en-GB"/>
            </a:p>
          </p:txBody>
        </p:sp>
        <p:sp>
          <p:nvSpPr>
            <p:cNvPr id="14" name="Freeform 13"/>
            <p:cNvSpPr/>
            <p:nvPr/>
          </p:nvSpPr>
          <p:spPr>
            <a:xfrm>
              <a:off x="323368" y="1936205"/>
              <a:ext cx="1711628" cy="1369295"/>
            </a:xfrm>
            <a:custGeom>
              <a:avLst/>
              <a:gdLst>
                <a:gd name="f0" fmla="val 10800000"/>
                <a:gd name="f1" fmla="val 5400000"/>
                <a:gd name="f2" fmla="val 180"/>
                <a:gd name="f3" fmla="val w"/>
                <a:gd name="f4" fmla="val h"/>
                <a:gd name="f5" fmla="val 0"/>
                <a:gd name="f6" fmla="val 1711625"/>
                <a:gd name="f7" fmla="val 1369300"/>
                <a:gd name="f8" fmla="val 136930"/>
                <a:gd name="f9" fmla="val 61306"/>
                <a:gd name="f10" fmla="val 1574695"/>
                <a:gd name="f11" fmla="val 1650319"/>
                <a:gd name="f12" fmla="val 1232370"/>
                <a:gd name="f13" fmla="val 1307994"/>
                <a:gd name="f14" fmla="+- 0 0 -90"/>
                <a:gd name="f15" fmla="*/ f3 1 1711625"/>
                <a:gd name="f16" fmla="*/ f4 1 1369300"/>
                <a:gd name="f17" fmla="val f5"/>
                <a:gd name="f18" fmla="val f6"/>
                <a:gd name="f19" fmla="val f7"/>
                <a:gd name="f20" fmla="*/ f14 f0 1"/>
                <a:gd name="f21" fmla="+- f19 0 f17"/>
                <a:gd name="f22" fmla="+- f18 0 f17"/>
                <a:gd name="f23" fmla="*/ f20 1 f2"/>
                <a:gd name="f24" fmla="*/ f22 1 1711625"/>
                <a:gd name="f25" fmla="*/ f21 1 1369300"/>
                <a:gd name="f26" fmla="*/ 0 f22 1"/>
                <a:gd name="f27" fmla="*/ 136930 f21 1"/>
                <a:gd name="f28" fmla="*/ 136930 f22 1"/>
                <a:gd name="f29" fmla="*/ 0 f21 1"/>
                <a:gd name="f30" fmla="*/ 1574695 f22 1"/>
                <a:gd name="f31" fmla="*/ 1711625 f22 1"/>
                <a:gd name="f32" fmla="*/ 1232370 f21 1"/>
                <a:gd name="f33" fmla="*/ 1369300 f21 1"/>
                <a:gd name="f34" fmla="+- f23 0 f1"/>
                <a:gd name="f35" fmla="*/ f26 1 1711625"/>
                <a:gd name="f36" fmla="*/ f27 1 1369300"/>
                <a:gd name="f37" fmla="*/ f28 1 1711625"/>
                <a:gd name="f38" fmla="*/ f29 1 1369300"/>
                <a:gd name="f39" fmla="*/ f30 1 1711625"/>
                <a:gd name="f40" fmla="*/ f31 1 1711625"/>
                <a:gd name="f41" fmla="*/ f32 1 1369300"/>
                <a:gd name="f42" fmla="*/ f33 1 136930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711625" h="136930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68680" tIns="68680" rIns="68680" bIns="68680" anchor="ctr" anchorCtr="1" compatLnSpc="1"/>
            <a:lstStyle/>
            <a:p>
              <a:pPr marL="0" marR="0" lvl="0" indent="0" algn="ctr" defTabSz="666753"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500" b="0" i="0" u="none" strike="noStrike" kern="1200" cap="none" spc="0" baseline="0">
                  <a:solidFill>
                    <a:srgbClr val="FFFFFF"/>
                  </a:solidFill>
                  <a:uFillTx/>
                  <a:latin typeface="Calibri"/>
                </a:rPr>
                <a:t>Celebrities, Human rights activists, former ICTR staff/judges, academics, INGOs…</a:t>
              </a:r>
            </a:p>
          </p:txBody>
        </p:sp>
      </p:grpSp>
      <p:sp>
        <p:nvSpPr>
          <p:cNvPr id="15" name="Diagram 8"/>
          <p:cNvSpPr/>
          <p:nvPr/>
        </p:nvSpPr>
        <p:spPr>
          <a:xfrm>
            <a:off x="4163930" y="2299908"/>
            <a:ext cx="670127" cy="559109"/>
          </a:xfrm>
          <a:custGeom>
            <a:avLst/>
            <a:gdLst>
              <a:gd name="f0" fmla="val 10800000"/>
              <a:gd name="f1" fmla="val 5400000"/>
              <a:gd name="f2" fmla="val 180"/>
              <a:gd name="f3" fmla="val w"/>
              <a:gd name="f4" fmla="val h"/>
              <a:gd name="f5" fmla="val 0"/>
              <a:gd name="f6" fmla="val 670124"/>
              <a:gd name="f7" fmla="val 559113"/>
              <a:gd name="f8" fmla="val 139778"/>
              <a:gd name="f9" fmla="val 390568"/>
              <a:gd name="f10" fmla="val 279557"/>
              <a:gd name="f11" fmla="val 419335"/>
              <a:gd name="f12" fmla="+- 0 0 -90"/>
              <a:gd name="f13" fmla="*/ f3 1 670124"/>
              <a:gd name="f14" fmla="*/ f4 1 559113"/>
              <a:gd name="f15" fmla="val f5"/>
              <a:gd name="f16" fmla="val f6"/>
              <a:gd name="f17" fmla="val f7"/>
              <a:gd name="f18" fmla="*/ f12 f0 1"/>
              <a:gd name="f19" fmla="+- f17 0 f15"/>
              <a:gd name="f20" fmla="+- f16 0 f15"/>
              <a:gd name="f21" fmla="*/ f18 1 f2"/>
              <a:gd name="f22" fmla="*/ f20 1 670124"/>
              <a:gd name="f23" fmla="*/ f19 1 559113"/>
              <a:gd name="f24" fmla="*/ 0 f20 1"/>
              <a:gd name="f25" fmla="*/ 139778 f19 1"/>
              <a:gd name="f26" fmla="*/ 390568 f20 1"/>
              <a:gd name="f27" fmla="*/ 0 f19 1"/>
              <a:gd name="f28" fmla="*/ 670124 f20 1"/>
              <a:gd name="f29" fmla="*/ 279557 f19 1"/>
              <a:gd name="f30" fmla="*/ 559113 f19 1"/>
              <a:gd name="f31" fmla="*/ 419335 f19 1"/>
              <a:gd name="f32" fmla="+- f21 0 f1"/>
              <a:gd name="f33" fmla="*/ f24 1 670124"/>
              <a:gd name="f34" fmla="*/ f25 1 559113"/>
              <a:gd name="f35" fmla="*/ f26 1 670124"/>
              <a:gd name="f36" fmla="*/ f27 1 559113"/>
              <a:gd name="f37" fmla="*/ f28 1 670124"/>
              <a:gd name="f38" fmla="*/ f29 1 559113"/>
              <a:gd name="f39" fmla="*/ f30 1 559113"/>
              <a:gd name="f40" fmla="*/ f31 1 559113"/>
              <a:gd name="f41" fmla="*/ f15 1 f22"/>
              <a:gd name="f42" fmla="*/ f16 1 f22"/>
              <a:gd name="f43" fmla="*/ f15 1 f23"/>
              <a:gd name="f44" fmla="*/ f17 1 f23"/>
              <a:gd name="f45" fmla="*/ f33 1 f22"/>
              <a:gd name="f46" fmla="*/ f34 1 f23"/>
              <a:gd name="f47" fmla="*/ f35 1 f22"/>
              <a:gd name="f48" fmla="*/ f36 1 f23"/>
              <a:gd name="f49" fmla="*/ f37 1 f22"/>
              <a:gd name="f50" fmla="*/ f38 1 f23"/>
              <a:gd name="f51" fmla="*/ f39 1 f23"/>
              <a:gd name="f52" fmla="*/ f40 1 f23"/>
              <a:gd name="f53" fmla="*/ f41 f13 1"/>
              <a:gd name="f54" fmla="*/ f42 f13 1"/>
              <a:gd name="f55" fmla="*/ f44 f14 1"/>
              <a:gd name="f56" fmla="*/ f43 f14 1"/>
              <a:gd name="f57" fmla="*/ f45 f13 1"/>
              <a:gd name="f58" fmla="*/ f46 f14 1"/>
              <a:gd name="f59" fmla="*/ f47 f13 1"/>
              <a:gd name="f60" fmla="*/ f48 f14 1"/>
              <a:gd name="f61" fmla="*/ f49 f13 1"/>
              <a:gd name="f62" fmla="*/ f50 f14 1"/>
              <a:gd name="f63" fmla="*/ f51 f14 1"/>
              <a:gd name="f64" fmla="*/ f52 f14 1"/>
            </a:gdLst>
            <a:ahLst/>
            <a:cxnLst>
              <a:cxn ang="3cd4">
                <a:pos x="hc" y="t"/>
              </a:cxn>
              <a:cxn ang="0">
                <a:pos x="r" y="vc"/>
              </a:cxn>
              <a:cxn ang="cd4">
                <a:pos x="hc" y="b"/>
              </a:cxn>
              <a:cxn ang="cd2">
                <a:pos x="l" y="vc"/>
              </a:cxn>
              <a:cxn ang="f32">
                <a:pos x="f57" y="f58"/>
              </a:cxn>
              <a:cxn ang="f32">
                <a:pos x="f59" y="f58"/>
              </a:cxn>
              <a:cxn ang="f32">
                <a:pos x="f59" y="f60"/>
              </a:cxn>
              <a:cxn ang="f32">
                <a:pos x="f61" y="f62"/>
              </a:cxn>
              <a:cxn ang="f32">
                <a:pos x="f59" y="f63"/>
              </a:cxn>
              <a:cxn ang="f32">
                <a:pos x="f59" y="f64"/>
              </a:cxn>
              <a:cxn ang="f32">
                <a:pos x="f57" y="f64"/>
              </a:cxn>
              <a:cxn ang="f32">
                <a:pos x="f57" y="f58"/>
              </a:cxn>
            </a:cxnLst>
            <a:rect l="f53" t="f56" r="f54" b="f55"/>
            <a:pathLst>
              <a:path w="670124" h="559113">
                <a:moveTo>
                  <a:pt x="f5" y="f8"/>
                </a:moveTo>
                <a:lnTo>
                  <a:pt x="f9" y="f8"/>
                </a:lnTo>
                <a:lnTo>
                  <a:pt x="f9" y="f5"/>
                </a:lnTo>
                <a:lnTo>
                  <a:pt x="f6" y="f10"/>
                </a:lnTo>
                <a:lnTo>
                  <a:pt x="f9" y="f7"/>
                </a:lnTo>
                <a:lnTo>
                  <a:pt x="f9" y="f11"/>
                </a:lnTo>
                <a:lnTo>
                  <a:pt x="f5" y="f11"/>
                </a:ln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64008" tIns="161117" rIns="161117" bIns="161117" anchor="ctr" anchorCtr="1" compatLnSpc="1"/>
          <a:lstStyle/>
          <a:p>
            <a:pPr marL="0" marR="0" lvl="0" indent="0" algn="ctr" defTabSz="711202" rtl="0" fontAlgn="auto" hangingPunct="1">
              <a:lnSpc>
                <a:spcPct val="90000"/>
              </a:lnSpc>
              <a:spcBef>
                <a:spcPts val="0"/>
              </a:spcBef>
              <a:spcAft>
                <a:spcPts val="70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Calibri"/>
            </a:endParaRPr>
          </a:p>
        </p:txBody>
      </p:sp>
      <p:grpSp>
        <p:nvGrpSpPr>
          <p:cNvPr id="16" name="Group 10"/>
          <p:cNvGrpSpPr/>
          <p:nvPr/>
        </p:nvGrpSpPr>
        <p:grpSpPr>
          <a:xfrm>
            <a:off x="1240054" y="3954514"/>
            <a:ext cx="2919130" cy="1899848"/>
            <a:chOff x="1240054" y="3954514"/>
            <a:chExt cx="2919130" cy="1899848"/>
          </a:xfrm>
        </p:grpSpPr>
        <p:sp>
          <p:nvSpPr>
            <p:cNvPr id="17" name="Oval 11"/>
            <p:cNvSpPr/>
            <p:nvPr/>
          </p:nvSpPr>
          <p:spPr>
            <a:xfrm>
              <a:off x="1240054" y="3954514"/>
              <a:ext cx="2919130" cy="1899848"/>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lIns="0" tIns="0" rIns="0" bIns="0"/>
            <a:lstStyle/>
            <a:p>
              <a:endParaRPr lang="en-GB"/>
            </a:p>
          </p:txBody>
        </p:sp>
        <p:sp>
          <p:nvSpPr>
            <p:cNvPr id="18" name="Oval 4"/>
            <p:cNvSpPr/>
            <p:nvPr/>
          </p:nvSpPr>
          <p:spPr>
            <a:xfrm>
              <a:off x="1667554" y="4232739"/>
              <a:ext cx="2280339" cy="1343399"/>
            </a:xfrm>
            <a:prstGeom prst="rect">
              <a:avLst/>
            </a:prstGeom>
            <a:noFill/>
            <a:ln>
              <a:noFill/>
              <a:prstDash val="solid"/>
            </a:ln>
          </p:spPr>
          <p:txBody>
            <a:bodyPr vert="horz" wrap="square" lIns="13331" tIns="13331" rIns="13331" bIns="13331" anchor="ctr" anchorCtr="1" compatLnSpc="1"/>
            <a:lstStyle/>
            <a:p>
              <a:pPr marL="0" marR="0" lvl="0" indent="0" algn="ctr" defTabSz="933446" rtl="0" fontAlgn="auto" hangingPunct="1">
                <a:lnSpc>
                  <a:spcPct val="90000"/>
                </a:lnSpc>
                <a:spcBef>
                  <a:spcPts val="0"/>
                </a:spcBef>
                <a:spcAft>
                  <a:spcPts val="900"/>
                </a:spcAft>
                <a:buNone/>
                <a:tabLst/>
                <a:defRPr sz="1800" b="0" i="0" u="none" strike="noStrike" kern="0" cap="none" spc="0" baseline="0">
                  <a:solidFill>
                    <a:srgbClr val="000000"/>
                  </a:solidFill>
                  <a:uFillTx/>
                </a:defRPr>
              </a:pPr>
              <a:r>
                <a:rPr lang="en-US" sz="2100" b="0" i="0" u="none" strike="noStrike" kern="1200" cap="none" spc="0" baseline="0">
                  <a:solidFill>
                    <a:srgbClr val="FFFFFF"/>
                  </a:solidFill>
                  <a:uFillTx/>
                  <a:latin typeface="Calibri"/>
                </a:rPr>
                <a:t>Governmental institutions (ex: FARG, CNLG and relevant ministries)</a:t>
              </a:r>
            </a:p>
          </p:txBody>
        </p:sp>
      </p:grpSp>
      <p:sp>
        <p:nvSpPr>
          <p:cNvPr id="19" name="Up-Down Arrow 2"/>
          <p:cNvSpPr/>
          <p:nvPr/>
        </p:nvSpPr>
        <p:spPr>
          <a:xfrm rot="2500239">
            <a:off x="4002313" y="2803744"/>
            <a:ext cx="679618" cy="1769281"/>
          </a:xfrm>
          <a:custGeom>
            <a:avLst>
              <a:gd name="f9" fmla="val 50000"/>
              <a:gd name="f10" fmla="val 50000"/>
            </a:avLst>
            <a:gdLst>
              <a:gd name="f2" fmla="val 10800000"/>
              <a:gd name="f3" fmla="val 5400000"/>
              <a:gd name="f4" fmla="val 180"/>
              <a:gd name="f5" fmla="val w"/>
              <a:gd name="f6" fmla="val h"/>
              <a:gd name="f7" fmla="val ss"/>
              <a:gd name="f8" fmla="val 0"/>
              <a:gd name="f9" fmla="val 50000"/>
              <a:gd name="f10" fmla="val 50000"/>
              <a:gd name="f11" fmla="+- 0 0 -270"/>
              <a:gd name="f12" fmla="+- 0 0 -90"/>
              <a:gd name="f13" fmla="abs f5"/>
              <a:gd name="f14" fmla="abs f6"/>
              <a:gd name="f15" fmla="abs f7"/>
              <a:gd name="f16" fmla="val f8"/>
              <a:gd name="f17" fmla="val f9"/>
              <a:gd name="f18" fmla="val f10"/>
              <a:gd name="f19" fmla="*/ f11 f2 1"/>
              <a:gd name="f20" fmla="*/ f12 f2 1"/>
              <a:gd name="f21" fmla="?: f13 f5 1"/>
              <a:gd name="f22" fmla="?: f14 f6 1"/>
              <a:gd name="f23" fmla="?: f15 f7 1"/>
              <a:gd name="f24" fmla="*/ f19 1 f4"/>
              <a:gd name="f25" fmla="*/ f20 1 f4"/>
              <a:gd name="f26" fmla="*/ f21 1 21600"/>
              <a:gd name="f27" fmla="*/ f22 1 21600"/>
              <a:gd name="f28" fmla="*/ 21600 f21 1"/>
              <a:gd name="f29" fmla="*/ 21600 f22 1"/>
              <a:gd name="f30" fmla="+- f24 0 f3"/>
              <a:gd name="f31" fmla="+- f25 0 f3"/>
              <a:gd name="f32" fmla="min f27 f26"/>
              <a:gd name="f33" fmla="*/ f28 1 f23"/>
              <a:gd name="f34" fmla="*/ f29 1 f23"/>
              <a:gd name="f35" fmla="val f33"/>
              <a:gd name="f36" fmla="val f34"/>
              <a:gd name="f37" fmla="*/ f16 f32 1"/>
              <a:gd name="f38" fmla="+- f36 0 f16"/>
              <a:gd name="f39" fmla="+- f35 0 f16"/>
              <a:gd name="f40" fmla="*/ f35 f32 1"/>
              <a:gd name="f41" fmla="*/ f36 f32 1"/>
              <a:gd name="f42" fmla="*/ f38 1 2"/>
              <a:gd name="f43" fmla="*/ f39 1 2"/>
              <a:gd name="f44" fmla="min f39 f38"/>
              <a:gd name="f45" fmla="*/ f39 f17 1"/>
              <a:gd name="f46" fmla="+- f16 f42 0"/>
              <a:gd name="f47" fmla="+- f16 f43 0"/>
              <a:gd name="f48" fmla="*/ f44 f18 1"/>
              <a:gd name="f49" fmla="*/ f45 1 200000"/>
              <a:gd name="f50" fmla="*/ f48 1 100000"/>
              <a:gd name="f51" fmla="+- f47 0 f49"/>
              <a:gd name="f52" fmla="+- f47 f49 0"/>
              <a:gd name="f53" fmla="*/ f47 f32 1"/>
              <a:gd name="f54" fmla="*/ f46 f32 1"/>
              <a:gd name="f55" fmla="+- f36 0 f50"/>
              <a:gd name="f56" fmla="*/ f51 f50 1"/>
              <a:gd name="f57" fmla="*/ f51 f32 1"/>
              <a:gd name="f58" fmla="*/ f52 f32 1"/>
              <a:gd name="f59" fmla="*/ f50 f32 1"/>
              <a:gd name="f60" fmla="*/ f56 1 f43"/>
              <a:gd name="f61" fmla="*/ f55 f32 1"/>
              <a:gd name="f62" fmla="+- f50 0 f60"/>
              <a:gd name="f63" fmla="+- f55 f60 0"/>
              <a:gd name="f64" fmla="*/ f62 f32 1"/>
              <a:gd name="f65" fmla="*/ f63 f32 1"/>
            </a:gdLst>
            <a:ahLst/>
            <a:cxnLst>
              <a:cxn ang="3cd4">
                <a:pos x="hc" y="t"/>
              </a:cxn>
              <a:cxn ang="0">
                <a:pos x="r" y="vc"/>
              </a:cxn>
              <a:cxn ang="cd4">
                <a:pos x="hc" y="b"/>
              </a:cxn>
              <a:cxn ang="cd2">
                <a:pos x="l" y="vc"/>
              </a:cxn>
              <a:cxn ang="f30">
                <a:pos x="f37" y="f59"/>
              </a:cxn>
              <a:cxn ang="f30">
                <a:pos x="f57" y="f54"/>
              </a:cxn>
              <a:cxn ang="f30">
                <a:pos x="f37" y="f61"/>
              </a:cxn>
              <a:cxn ang="f31">
                <a:pos x="f40" y="f61"/>
              </a:cxn>
              <a:cxn ang="f31">
                <a:pos x="f58" y="f54"/>
              </a:cxn>
              <a:cxn ang="f31">
                <a:pos x="f40" y="f59"/>
              </a:cxn>
            </a:cxnLst>
            <a:rect l="f57" t="f64" r="f58" b="f65"/>
            <a:pathLst>
              <a:path>
                <a:moveTo>
                  <a:pt x="f37" y="f59"/>
                </a:moveTo>
                <a:lnTo>
                  <a:pt x="f53" y="f37"/>
                </a:lnTo>
                <a:lnTo>
                  <a:pt x="f40" y="f59"/>
                </a:lnTo>
                <a:lnTo>
                  <a:pt x="f58" y="f59"/>
                </a:lnTo>
                <a:lnTo>
                  <a:pt x="f58" y="f61"/>
                </a:lnTo>
                <a:lnTo>
                  <a:pt x="f40" y="f61"/>
                </a:lnTo>
                <a:lnTo>
                  <a:pt x="f53" y="f41"/>
                </a:lnTo>
                <a:lnTo>
                  <a:pt x="f37" y="f61"/>
                </a:lnTo>
                <a:lnTo>
                  <a:pt x="f57" y="f61"/>
                </a:lnTo>
                <a:lnTo>
                  <a:pt x="f57" y="f59"/>
                </a:lnTo>
                <a:close/>
              </a:path>
            </a:pathLst>
          </a:custGeom>
          <a:gradFill>
            <a:gsLst>
              <a:gs pos="0">
                <a:srgbClr val="2C5D98"/>
              </a:gs>
              <a:gs pos="100000">
                <a:srgbClr val="3C7BC7"/>
              </a:gs>
            </a:gsLst>
            <a:lin ang="16200000"/>
          </a:gradFill>
          <a:ln w="9528">
            <a:solidFill>
              <a:srgbClr val="4A7EBB"/>
            </a:solidFill>
            <a:prstDash val="solid"/>
          </a:ln>
          <a:effectLst>
            <a:outerShdw dist="22997" dir="5400000" algn="tl">
              <a:srgbClr val="000000">
                <a:alpha val="35000"/>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Slide115">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3429000" y="1572768"/>
            <a:ext cx="4946602" cy="4958663"/>
          </a:xfrm>
        </p:spPr>
        <p:txBody>
          <a:bodyPr/>
          <a:lstStyle/>
          <a:p>
            <a:pPr lvl="0">
              <a:lnSpc>
                <a:spcPct val="80000"/>
              </a:lnSpc>
              <a:spcBef>
                <a:spcPts val="500"/>
              </a:spcBef>
            </a:pPr>
            <a:r>
              <a:rPr lang="en-US" sz="2200"/>
              <a:t>The Secretariat</a:t>
            </a:r>
          </a:p>
          <a:p>
            <a:pPr lvl="2">
              <a:lnSpc>
                <a:spcPct val="80000"/>
              </a:lnSpc>
              <a:spcBef>
                <a:spcPts val="400"/>
              </a:spcBef>
            </a:pPr>
            <a:r>
              <a:rPr lang="en-US" sz="1700"/>
              <a:t>The importance of having a secretariat lies in its technical ability to receive contributions from donors, to manage funds, to disburse funds to local organizations, to monitor, to evaluate, to review all applications and collate reports to be given to all important actors. The Secretariat staff may be appointed by the Board of Trustees.</a:t>
            </a:r>
          </a:p>
          <a:p>
            <a:pPr lvl="0">
              <a:lnSpc>
                <a:spcPct val="80000"/>
              </a:lnSpc>
              <a:spcBef>
                <a:spcPts val="500"/>
              </a:spcBef>
            </a:pPr>
            <a:r>
              <a:rPr lang="en-US" sz="2200"/>
              <a:t>Raising funds</a:t>
            </a:r>
          </a:p>
          <a:p>
            <a:pPr lvl="2">
              <a:lnSpc>
                <a:spcPct val="80000"/>
              </a:lnSpc>
              <a:spcBef>
                <a:spcPts val="400"/>
              </a:spcBef>
            </a:pPr>
            <a:r>
              <a:rPr lang="en-US" sz="1700"/>
              <a:t>All contributions could come from governments, international organizations, NGOs and individuals. Either the Board of Trustees or the Secretariat could be responsible for fundraising strategies. However, as the fund manager, the Secretariat should be the institution that will develop systems to verify the sources of funding. </a:t>
            </a:r>
          </a:p>
          <a:p>
            <a:pPr lvl="2">
              <a:lnSpc>
                <a:spcPct val="80000"/>
              </a:lnSpc>
              <a:spcBef>
                <a:spcPts val="400"/>
              </a:spcBef>
            </a:pPr>
            <a:endParaRPr lang="en-US" sz="1700"/>
          </a:p>
        </p:txBody>
      </p:sp>
      <p:sp>
        <p:nvSpPr>
          <p:cNvPr id="4" name="Title 1"/>
          <p:cNvSpPr txBox="1"/>
          <p:nvPr/>
        </p:nvSpPr>
        <p:spPr>
          <a:xfrm>
            <a:off x="1115613" y="242316"/>
            <a:ext cx="6440887" cy="886968"/>
          </a:xfrm>
          <a:prstGeom prst="rect">
            <a:avLst/>
          </a:prstGeom>
          <a:noFill/>
          <a:ln>
            <a:noFill/>
          </a:ln>
        </p:spPr>
        <p:txBody>
          <a:bodyPr vert="horz" wrap="square" lIns="91440" tIns="45720" rIns="91440" bIns="45720" anchor="ctr" anchorCtr="1" compatLnSpc="1"/>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4400" b="0" i="0" u="none" strike="noStrike" kern="1200" cap="none" spc="0" baseline="0">
                <a:solidFill>
                  <a:srgbClr val="000000"/>
                </a:solidFill>
                <a:uFillTx/>
                <a:latin typeface="Calibri"/>
              </a:rPr>
              <a:t>ITFSGR</a:t>
            </a:r>
            <a:br>
              <a:rPr lang="en-US" sz="4400" b="0" i="0" u="none" strike="noStrike" kern="1200" cap="none" spc="0" baseline="0">
                <a:solidFill>
                  <a:srgbClr val="000000"/>
                </a:solidFill>
                <a:uFillTx/>
                <a:latin typeface="Calibri"/>
              </a:rPr>
            </a:br>
            <a:r>
              <a:rPr lang="en-US" sz="4400" b="0" i="0" u="none" strike="noStrike" kern="1200" cap="none" spc="0" baseline="0">
                <a:solidFill>
                  <a:srgbClr val="000000"/>
                </a:solidFill>
                <a:uFillTx/>
                <a:latin typeface="Calibri"/>
              </a:rPr>
              <a:t>Governance structure</a:t>
            </a:r>
          </a:p>
        </p:txBody>
      </p:sp>
    </p:spTree>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Slide116">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3779910" y="1600200"/>
            <a:ext cx="4906889" cy="4525959"/>
          </a:xfrm>
        </p:spPr>
        <p:txBody>
          <a:bodyPr/>
          <a:lstStyle/>
          <a:p>
            <a:pPr lvl="0">
              <a:lnSpc>
                <a:spcPct val="80000"/>
              </a:lnSpc>
              <a:spcBef>
                <a:spcPts val="500"/>
              </a:spcBef>
            </a:pPr>
            <a:r>
              <a:rPr lang="en-US" sz="2200"/>
              <a:t>Application Process: 2 Possibilities</a:t>
            </a:r>
          </a:p>
          <a:p>
            <a:pPr lvl="0">
              <a:lnSpc>
                <a:spcPct val="80000"/>
              </a:lnSpc>
              <a:spcBef>
                <a:spcPts val="500"/>
              </a:spcBef>
            </a:pPr>
            <a:endParaRPr lang="en-US" sz="2200"/>
          </a:p>
          <a:p>
            <a:pPr marL="457200" lvl="1" indent="0">
              <a:lnSpc>
                <a:spcPct val="80000"/>
              </a:lnSpc>
              <a:spcBef>
                <a:spcPts val="500"/>
              </a:spcBef>
              <a:buNone/>
            </a:pPr>
            <a:r>
              <a:rPr lang="en-US" sz="2200"/>
              <a:t>1 - The application process may be divided into three important steps, the first one being at the Secretariat level, the second at the Board of Trustees level and finally the third at the level of the Government of Rwanda. </a:t>
            </a:r>
          </a:p>
          <a:p>
            <a:pPr lvl="1">
              <a:lnSpc>
                <a:spcPct val="80000"/>
              </a:lnSpc>
              <a:spcBef>
                <a:spcPts val="500"/>
              </a:spcBef>
            </a:pPr>
            <a:endParaRPr lang="en-US" sz="2200"/>
          </a:p>
          <a:p>
            <a:pPr marL="457200" lvl="1" indent="0">
              <a:lnSpc>
                <a:spcPct val="80000"/>
              </a:lnSpc>
              <a:spcBef>
                <a:spcPts val="500"/>
              </a:spcBef>
              <a:buNone/>
            </a:pPr>
            <a:r>
              <a:rPr lang="en-US" sz="2200"/>
              <a:t>2 - The process could be reduced to two steps by having the board play only an advocacy role instead of having it involved in the application process. </a:t>
            </a:r>
          </a:p>
          <a:p>
            <a:pPr lvl="1">
              <a:lnSpc>
                <a:spcPct val="80000"/>
              </a:lnSpc>
              <a:spcBef>
                <a:spcPts val="500"/>
              </a:spcBef>
            </a:pPr>
            <a:endParaRPr lang="en-US" sz="2200"/>
          </a:p>
        </p:txBody>
      </p:sp>
      <p:grpSp>
        <p:nvGrpSpPr>
          <p:cNvPr id="3" name="Diagram 4"/>
          <p:cNvGrpSpPr/>
          <p:nvPr/>
        </p:nvGrpSpPr>
        <p:grpSpPr>
          <a:xfrm>
            <a:off x="353927" y="2512039"/>
            <a:ext cx="3422974" cy="540465"/>
            <a:chOff x="353927" y="2512039"/>
            <a:chExt cx="3422974" cy="540465"/>
          </a:xfrm>
        </p:grpSpPr>
        <p:sp>
          <p:nvSpPr>
            <p:cNvPr id="4" name="Freeform 3"/>
            <p:cNvSpPr/>
            <p:nvPr/>
          </p:nvSpPr>
          <p:spPr>
            <a:xfrm>
              <a:off x="353927" y="2512039"/>
              <a:ext cx="900784" cy="540465"/>
            </a:xfrm>
            <a:custGeom>
              <a:avLst/>
              <a:gdLst>
                <a:gd name="f0" fmla="val 10800000"/>
                <a:gd name="f1" fmla="val 5400000"/>
                <a:gd name="f2" fmla="val 180"/>
                <a:gd name="f3" fmla="val w"/>
                <a:gd name="f4" fmla="val h"/>
                <a:gd name="f5" fmla="val 0"/>
                <a:gd name="f6" fmla="val 900782"/>
                <a:gd name="f7" fmla="val 540469"/>
                <a:gd name="f8" fmla="val 54047"/>
                <a:gd name="f9" fmla="val 24198"/>
                <a:gd name="f10" fmla="val 846735"/>
                <a:gd name="f11" fmla="val 876584"/>
                <a:gd name="f12" fmla="val 486422"/>
                <a:gd name="f13" fmla="val 516271"/>
                <a:gd name="f14" fmla="+- 0 0 -90"/>
                <a:gd name="f15" fmla="*/ f3 1 900782"/>
                <a:gd name="f16" fmla="*/ f4 1 540469"/>
                <a:gd name="f17" fmla="val f5"/>
                <a:gd name="f18" fmla="val f6"/>
                <a:gd name="f19" fmla="val f7"/>
                <a:gd name="f20" fmla="*/ f14 f0 1"/>
                <a:gd name="f21" fmla="+- f19 0 f17"/>
                <a:gd name="f22" fmla="+- f18 0 f17"/>
                <a:gd name="f23" fmla="*/ f20 1 f2"/>
                <a:gd name="f24" fmla="*/ f22 1 900782"/>
                <a:gd name="f25" fmla="*/ f21 1 540469"/>
                <a:gd name="f26" fmla="*/ 0 f22 1"/>
                <a:gd name="f27" fmla="*/ 54047 f21 1"/>
                <a:gd name="f28" fmla="*/ 54047 f22 1"/>
                <a:gd name="f29" fmla="*/ 0 f21 1"/>
                <a:gd name="f30" fmla="*/ 846735 f22 1"/>
                <a:gd name="f31" fmla="*/ 900782 f22 1"/>
                <a:gd name="f32" fmla="*/ 486422 f21 1"/>
                <a:gd name="f33" fmla="*/ 540469 f21 1"/>
                <a:gd name="f34" fmla="+- f23 0 f1"/>
                <a:gd name="f35" fmla="*/ f26 1 900782"/>
                <a:gd name="f36" fmla="*/ f27 1 540469"/>
                <a:gd name="f37" fmla="*/ f28 1 900782"/>
                <a:gd name="f38" fmla="*/ f29 1 540469"/>
                <a:gd name="f39" fmla="*/ f30 1 900782"/>
                <a:gd name="f40" fmla="*/ f31 1 900782"/>
                <a:gd name="f41" fmla="*/ f32 1 540469"/>
                <a:gd name="f42" fmla="*/ f33 1 54046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900782" h="54046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57744" tIns="57744" rIns="57744" bIns="57744" anchor="ctr" anchorCtr="1" compatLnSpc="1"/>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en-US" sz="1100" b="0" i="0" u="none" strike="noStrike" kern="1200" cap="none" spc="0" baseline="0">
                  <a:solidFill>
                    <a:srgbClr val="FFFFFF"/>
                  </a:solidFill>
                  <a:uFillTx/>
                  <a:latin typeface="Calibri"/>
                </a:rPr>
                <a:t>Secretariat</a:t>
              </a:r>
            </a:p>
          </p:txBody>
        </p:sp>
        <p:sp>
          <p:nvSpPr>
            <p:cNvPr id="5" name="Freeform 4"/>
            <p:cNvSpPr/>
            <p:nvPr/>
          </p:nvSpPr>
          <p:spPr>
            <a:xfrm>
              <a:off x="1344789" y="2670578"/>
              <a:ext cx="190963" cy="223397"/>
            </a:xfrm>
            <a:custGeom>
              <a:avLst/>
              <a:gdLst>
                <a:gd name="f0" fmla="val 10800000"/>
                <a:gd name="f1" fmla="val 5400000"/>
                <a:gd name="f2" fmla="val 180"/>
                <a:gd name="f3" fmla="val w"/>
                <a:gd name="f4" fmla="val h"/>
                <a:gd name="f5" fmla="val 0"/>
                <a:gd name="f6" fmla="val 190965"/>
                <a:gd name="f7" fmla="val 223393"/>
                <a:gd name="f8" fmla="val 44679"/>
                <a:gd name="f9" fmla="val 95483"/>
                <a:gd name="f10" fmla="val 111697"/>
                <a:gd name="f11" fmla="val 178714"/>
                <a:gd name="f12" fmla="+- 0 0 -90"/>
                <a:gd name="f13" fmla="*/ f3 1 190965"/>
                <a:gd name="f14" fmla="*/ f4 1 223393"/>
                <a:gd name="f15" fmla="val f5"/>
                <a:gd name="f16" fmla="val f6"/>
                <a:gd name="f17" fmla="val f7"/>
                <a:gd name="f18" fmla="*/ f12 f0 1"/>
                <a:gd name="f19" fmla="+- f17 0 f15"/>
                <a:gd name="f20" fmla="+- f16 0 f15"/>
                <a:gd name="f21" fmla="*/ f18 1 f2"/>
                <a:gd name="f22" fmla="*/ f20 1 190965"/>
                <a:gd name="f23" fmla="*/ f19 1 223393"/>
                <a:gd name="f24" fmla="*/ 0 f20 1"/>
                <a:gd name="f25" fmla="*/ 44679 f19 1"/>
                <a:gd name="f26" fmla="*/ 95483 f20 1"/>
                <a:gd name="f27" fmla="*/ 0 f19 1"/>
                <a:gd name="f28" fmla="*/ 190965 f20 1"/>
                <a:gd name="f29" fmla="*/ 111697 f19 1"/>
                <a:gd name="f30" fmla="*/ 223393 f19 1"/>
                <a:gd name="f31" fmla="*/ 178714 f19 1"/>
                <a:gd name="f32" fmla="+- f21 0 f1"/>
                <a:gd name="f33" fmla="*/ f24 1 190965"/>
                <a:gd name="f34" fmla="*/ f25 1 223393"/>
                <a:gd name="f35" fmla="*/ f26 1 190965"/>
                <a:gd name="f36" fmla="*/ f27 1 223393"/>
                <a:gd name="f37" fmla="*/ f28 1 190965"/>
                <a:gd name="f38" fmla="*/ f29 1 223393"/>
                <a:gd name="f39" fmla="*/ f30 1 223393"/>
                <a:gd name="f40" fmla="*/ f31 1 223393"/>
                <a:gd name="f41" fmla="*/ f15 1 f22"/>
                <a:gd name="f42" fmla="*/ f16 1 f22"/>
                <a:gd name="f43" fmla="*/ f15 1 f23"/>
                <a:gd name="f44" fmla="*/ f17 1 f23"/>
                <a:gd name="f45" fmla="*/ f33 1 f22"/>
                <a:gd name="f46" fmla="*/ f34 1 f23"/>
                <a:gd name="f47" fmla="*/ f35 1 f22"/>
                <a:gd name="f48" fmla="*/ f36 1 f23"/>
                <a:gd name="f49" fmla="*/ f37 1 f22"/>
                <a:gd name="f50" fmla="*/ f38 1 f23"/>
                <a:gd name="f51" fmla="*/ f39 1 f23"/>
                <a:gd name="f52" fmla="*/ f40 1 f23"/>
                <a:gd name="f53" fmla="*/ f41 f13 1"/>
                <a:gd name="f54" fmla="*/ f42 f13 1"/>
                <a:gd name="f55" fmla="*/ f44 f14 1"/>
                <a:gd name="f56" fmla="*/ f43 f14 1"/>
                <a:gd name="f57" fmla="*/ f45 f13 1"/>
                <a:gd name="f58" fmla="*/ f46 f14 1"/>
                <a:gd name="f59" fmla="*/ f47 f13 1"/>
                <a:gd name="f60" fmla="*/ f48 f14 1"/>
                <a:gd name="f61" fmla="*/ f49 f13 1"/>
                <a:gd name="f62" fmla="*/ f50 f14 1"/>
                <a:gd name="f63" fmla="*/ f51 f14 1"/>
                <a:gd name="f64" fmla="*/ f52 f14 1"/>
              </a:gdLst>
              <a:ahLst/>
              <a:cxnLst>
                <a:cxn ang="3cd4">
                  <a:pos x="hc" y="t"/>
                </a:cxn>
                <a:cxn ang="0">
                  <a:pos x="r" y="vc"/>
                </a:cxn>
                <a:cxn ang="cd4">
                  <a:pos x="hc" y="b"/>
                </a:cxn>
                <a:cxn ang="cd2">
                  <a:pos x="l" y="vc"/>
                </a:cxn>
                <a:cxn ang="f32">
                  <a:pos x="f57" y="f58"/>
                </a:cxn>
                <a:cxn ang="f32">
                  <a:pos x="f59" y="f58"/>
                </a:cxn>
                <a:cxn ang="f32">
                  <a:pos x="f59" y="f60"/>
                </a:cxn>
                <a:cxn ang="f32">
                  <a:pos x="f61" y="f62"/>
                </a:cxn>
                <a:cxn ang="f32">
                  <a:pos x="f59" y="f63"/>
                </a:cxn>
                <a:cxn ang="f32">
                  <a:pos x="f59" y="f64"/>
                </a:cxn>
                <a:cxn ang="f32">
                  <a:pos x="f57" y="f64"/>
                </a:cxn>
                <a:cxn ang="f32">
                  <a:pos x="f57" y="f58"/>
                </a:cxn>
              </a:cxnLst>
              <a:rect l="f53" t="f56" r="f54" b="f55"/>
              <a:pathLst>
                <a:path w="190965" h="223393">
                  <a:moveTo>
                    <a:pt x="f5" y="f8"/>
                  </a:moveTo>
                  <a:lnTo>
                    <a:pt x="f9" y="f8"/>
                  </a:lnTo>
                  <a:lnTo>
                    <a:pt x="f9" y="f5"/>
                  </a:lnTo>
                  <a:lnTo>
                    <a:pt x="f6" y="f10"/>
                  </a:lnTo>
                  <a:lnTo>
                    <a:pt x="f9" y="f7"/>
                  </a:lnTo>
                  <a:lnTo>
                    <a:pt x="f9" y="f11"/>
                  </a:lnTo>
                  <a:lnTo>
                    <a:pt x="f5" y="f11"/>
                  </a:lnTo>
                  <a:lnTo>
                    <a:pt x="f5" y="f8"/>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vert="horz" wrap="square" lIns="0" tIns="44677" rIns="57287" bIns="44677" anchor="ctr" anchorCtr="1" compatLnSpc="1"/>
            <a:lstStyle/>
            <a:p>
              <a:pPr marL="0" marR="0" lvl="0" indent="0" algn="ctr" defTabSz="400050" rtl="0" fontAlgn="auto" hangingPunct="1">
                <a:lnSpc>
                  <a:spcPct val="90000"/>
                </a:lnSpc>
                <a:spcBef>
                  <a:spcPts val="0"/>
                </a:spcBef>
                <a:spcAft>
                  <a:spcPts val="400"/>
                </a:spcAft>
                <a:buNone/>
                <a:tabLst/>
                <a:defRPr sz="1800" b="0" i="0" u="none" strike="noStrike" kern="0" cap="none" spc="0" baseline="0">
                  <a:solidFill>
                    <a:srgbClr val="000000"/>
                  </a:solidFill>
                  <a:uFillTx/>
                </a:defRPr>
              </a:pPr>
              <a:endParaRPr lang="en-US" sz="900" b="0" i="0" u="none" strike="noStrike" kern="1200" cap="none" spc="0" baseline="0">
                <a:solidFill>
                  <a:srgbClr val="FFFFFF"/>
                </a:solidFill>
                <a:uFillTx/>
                <a:latin typeface="Calibri"/>
              </a:endParaRPr>
            </a:p>
          </p:txBody>
        </p:sp>
        <p:sp>
          <p:nvSpPr>
            <p:cNvPr id="6" name="Freeform 5"/>
            <p:cNvSpPr/>
            <p:nvPr/>
          </p:nvSpPr>
          <p:spPr>
            <a:xfrm>
              <a:off x="1615022" y="2512039"/>
              <a:ext cx="900784" cy="540465"/>
            </a:xfrm>
            <a:custGeom>
              <a:avLst/>
              <a:gdLst>
                <a:gd name="f0" fmla="val 10800000"/>
                <a:gd name="f1" fmla="val 5400000"/>
                <a:gd name="f2" fmla="val 180"/>
                <a:gd name="f3" fmla="val w"/>
                <a:gd name="f4" fmla="val h"/>
                <a:gd name="f5" fmla="val 0"/>
                <a:gd name="f6" fmla="val 900782"/>
                <a:gd name="f7" fmla="val 540469"/>
                <a:gd name="f8" fmla="val 54047"/>
                <a:gd name="f9" fmla="val 24198"/>
                <a:gd name="f10" fmla="val 846735"/>
                <a:gd name="f11" fmla="val 876584"/>
                <a:gd name="f12" fmla="val 486422"/>
                <a:gd name="f13" fmla="val 516271"/>
                <a:gd name="f14" fmla="+- 0 0 -90"/>
                <a:gd name="f15" fmla="*/ f3 1 900782"/>
                <a:gd name="f16" fmla="*/ f4 1 540469"/>
                <a:gd name="f17" fmla="val f5"/>
                <a:gd name="f18" fmla="val f6"/>
                <a:gd name="f19" fmla="val f7"/>
                <a:gd name="f20" fmla="*/ f14 f0 1"/>
                <a:gd name="f21" fmla="+- f19 0 f17"/>
                <a:gd name="f22" fmla="+- f18 0 f17"/>
                <a:gd name="f23" fmla="*/ f20 1 f2"/>
                <a:gd name="f24" fmla="*/ f22 1 900782"/>
                <a:gd name="f25" fmla="*/ f21 1 540469"/>
                <a:gd name="f26" fmla="*/ 0 f22 1"/>
                <a:gd name="f27" fmla="*/ 54047 f21 1"/>
                <a:gd name="f28" fmla="*/ 54047 f22 1"/>
                <a:gd name="f29" fmla="*/ 0 f21 1"/>
                <a:gd name="f30" fmla="*/ 846735 f22 1"/>
                <a:gd name="f31" fmla="*/ 900782 f22 1"/>
                <a:gd name="f32" fmla="*/ 486422 f21 1"/>
                <a:gd name="f33" fmla="*/ 540469 f21 1"/>
                <a:gd name="f34" fmla="+- f23 0 f1"/>
                <a:gd name="f35" fmla="*/ f26 1 900782"/>
                <a:gd name="f36" fmla="*/ f27 1 540469"/>
                <a:gd name="f37" fmla="*/ f28 1 900782"/>
                <a:gd name="f38" fmla="*/ f29 1 540469"/>
                <a:gd name="f39" fmla="*/ f30 1 900782"/>
                <a:gd name="f40" fmla="*/ f31 1 900782"/>
                <a:gd name="f41" fmla="*/ f32 1 540469"/>
                <a:gd name="f42" fmla="*/ f33 1 54046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900782" h="54046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57744" tIns="57744" rIns="57744" bIns="57744" anchor="ctr" anchorCtr="1" compatLnSpc="1"/>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en-US" sz="1100" b="0" i="0" u="none" strike="noStrike" kern="1200" cap="none" spc="0" baseline="0">
                  <a:solidFill>
                    <a:srgbClr val="FFFFFF"/>
                  </a:solidFill>
                  <a:uFillTx/>
                  <a:latin typeface="Calibri"/>
                </a:rPr>
                <a:t>Board of Trustees</a:t>
              </a:r>
            </a:p>
          </p:txBody>
        </p:sp>
        <p:sp>
          <p:nvSpPr>
            <p:cNvPr id="7" name="Freeform 6"/>
            <p:cNvSpPr/>
            <p:nvPr/>
          </p:nvSpPr>
          <p:spPr>
            <a:xfrm>
              <a:off x="2605884" y="2670578"/>
              <a:ext cx="190963" cy="223397"/>
            </a:xfrm>
            <a:custGeom>
              <a:avLst/>
              <a:gdLst>
                <a:gd name="f0" fmla="val 10800000"/>
                <a:gd name="f1" fmla="val 5400000"/>
                <a:gd name="f2" fmla="val 180"/>
                <a:gd name="f3" fmla="val w"/>
                <a:gd name="f4" fmla="val h"/>
                <a:gd name="f5" fmla="val 0"/>
                <a:gd name="f6" fmla="val 190965"/>
                <a:gd name="f7" fmla="val 223393"/>
                <a:gd name="f8" fmla="val 111697"/>
                <a:gd name="f9" fmla="val 95483"/>
                <a:gd name="f10" fmla="val 55848"/>
                <a:gd name="f11" fmla="val 167545"/>
                <a:gd name="f12" fmla="+- 0 0 -90"/>
                <a:gd name="f13" fmla="*/ f3 1 190965"/>
                <a:gd name="f14" fmla="*/ f4 1 223393"/>
                <a:gd name="f15" fmla="val f5"/>
                <a:gd name="f16" fmla="val f6"/>
                <a:gd name="f17" fmla="val f7"/>
                <a:gd name="f18" fmla="*/ f12 f0 1"/>
                <a:gd name="f19" fmla="+- f17 0 f15"/>
                <a:gd name="f20" fmla="+- f16 0 f15"/>
                <a:gd name="f21" fmla="*/ f18 1 f2"/>
                <a:gd name="f22" fmla="*/ f20 1 190965"/>
                <a:gd name="f23" fmla="*/ f19 1 223393"/>
                <a:gd name="f24" fmla="*/ 0 f20 1"/>
                <a:gd name="f25" fmla="*/ 111697 f19 1"/>
                <a:gd name="f26" fmla="*/ 95483 f20 1"/>
                <a:gd name="f27" fmla="*/ 0 f19 1"/>
                <a:gd name="f28" fmla="*/ 55848 f19 1"/>
                <a:gd name="f29" fmla="*/ 190965 f20 1"/>
                <a:gd name="f30" fmla="*/ 167545 f19 1"/>
                <a:gd name="f31" fmla="*/ 223393 f19 1"/>
                <a:gd name="f32" fmla="+- f21 0 f1"/>
                <a:gd name="f33" fmla="*/ f24 1 190965"/>
                <a:gd name="f34" fmla="*/ f25 1 223393"/>
                <a:gd name="f35" fmla="*/ f26 1 190965"/>
                <a:gd name="f36" fmla="*/ f27 1 223393"/>
                <a:gd name="f37" fmla="*/ f28 1 223393"/>
                <a:gd name="f38" fmla="*/ f29 1 190965"/>
                <a:gd name="f39" fmla="*/ f30 1 223393"/>
                <a:gd name="f40" fmla="*/ f31 1 223393"/>
                <a:gd name="f41" fmla="*/ f15 1 f22"/>
                <a:gd name="f42" fmla="*/ f16 1 f22"/>
                <a:gd name="f43" fmla="*/ f15 1 f23"/>
                <a:gd name="f44" fmla="*/ f17 1 f23"/>
                <a:gd name="f45" fmla="*/ f33 1 f22"/>
                <a:gd name="f46" fmla="*/ f34 1 f23"/>
                <a:gd name="f47" fmla="*/ f35 1 f22"/>
                <a:gd name="f48" fmla="*/ f36 1 f23"/>
                <a:gd name="f49" fmla="*/ f37 1 f23"/>
                <a:gd name="f50" fmla="*/ f38 1 f22"/>
                <a:gd name="f51" fmla="*/ f39 1 f23"/>
                <a:gd name="f52" fmla="*/ f40 1 f23"/>
                <a:gd name="f53" fmla="*/ f41 f13 1"/>
                <a:gd name="f54" fmla="*/ f42 f13 1"/>
                <a:gd name="f55" fmla="*/ f44 f14 1"/>
                <a:gd name="f56" fmla="*/ f43 f14 1"/>
                <a:gd name="f57" fmla="*/ f45 f13 1"/>
                <a:gd name="f58" fmla="*/ f46 f14 1"/>
                <a:gd name="f59" fmla="*/ f47 f13 1"/>
                <a:gd name="f60" fmla="*/ f48 f14 1"/>
                <a:gd name="f61" fmla="*/ f49 f14 1"/>
                <a:gd name="f62" fmla="*/ f50 f13 1"/>
                <a:gd name="f63" fmla="*/ f51 f14 1"/>
                <a:gd name="f64" fmla="*/ f52 f14 1"/>
              </a:gdLst>
              <a:ahLst/>
              <a:cxnLst>
                <a:cxn ang="3cd4">
                  <a:pos x="hc" y="t"/>
                </a:cxn>
                <a:cxn ang="0">
                  <a:pos x="r" y="vc"/>
                </a:cxn>
                <a:cxn ang="cd4">
                  <a:pos x="hc" y="b"/>
                </a:cxn>
                <a:cxn ang="cd2">
                  <a:pos x="l" y="vc"/>
                </a:cxn>
                <a:cxn ang="f32">
                  <a:pos x="f57" y="f58"/>
                </a:cxn>
                <a:cxn ang="f32">
                  <a:pos x="f59" y="f60"/>
                </a:cxn>
                <a:cxn ang="f32">
                  <a:pos x="f59" y="f61"/>
                </a:cxn>
                <a:cxn ang="f32">
                  <a:pos x="f62" y="f61"/>
                </a:cxn>
                <a:cxn ang="f32">
                  <a:pos x="f62" y="f63"/>
                </a:cxn>
                <a:cxn ang="f32">
                  <a:pos x="f59" y="f63"/>
                </a:cxn>
                <a:cxn ang="f32">
                  <a:pos x="f59" y="f64"/>
                </a:cxn>
                <a:cxn ang="f32">
                  <a:pos x="f57" y="f58"/>
                </a:cxn>
              </a:cxnLst>
              <a:rect l="f53" t="f56" r="f54" b="f55"/>
              <a:pathLst>
                <a:path w="190965" h="223393">
                  <a:moveTo>
                    <a:pt x="f5" y="f8"/>
                  </a:moveTo>
                  <a:lnTo>
                    <a:pt x="f9" y="f5"/>
                  </a:lnTo>
                  <a:lnTo>
                    <a:pt x="f9" y="f10"/>
                  </a:lnTo>
                  <a:lnTo>
                    <a:pt x="f6" y="f10"/>
                  </a:lnTo>
                  <a:lnTo>
                    <a:pt x="f6" y="f11"/>
                  </a:lnTo>
                  <a:lnTo>
                    <a:pt x="f9" y="f11"/>
                  </a:lnTo>
                  <a:lnTo>
                    <a:pt x="f9" y="f7"/>
                  </a:lnTo>
                  <a:lnTo>
                    <a:pt x="f5" y="f8"/>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vert="horz" wrap="square" lIns="0" tIns="44677" rIns="57287" bIns="44677" anchor="ctr" anchorCtr="1" compatLnSpc="1"/>
            <a:lstStyle/>
            <a:p>
              <a:pPr marL="0" marR="0" lvl="0" indent="0" algn="ctr" defTabSz="400050" rtl="0" fontAlgn="auto" hangingPunct="1">
                <a:lnSpc>
                  <a:spcPct val="90000"/>
                </a:lnSpc>
                <a:spcBef>
                  <a:spcPts val="0"/>
                </a:spcBef>
                <a:spcAft>
                  <a:spcPts val="400"/>
                </a:spcAft>
                <a:buNone/>
                <a:tabLst/>
                <a:defRPr sz="1800" b="0" i="0" u="none" strike="noStrike" kern="0" cap="none" spc="0" baseline="0">
                  <a:solidFill>
                    <a:srgbClr val="000000"/>
                  </a:solidFill>
                  <a:uFillTx/>
                </a:defRPr>
              </a:pPr>
              <a:endParaRPr lang="en-US" sz="900" b="0" i="0" u="none" strike="noStrike" kern="1200" cap="none" spc="0" baseline="0">
                <a:solidFill>
                  <a:srgbClr val="FFFFFF"/>
                </a:solidFill>
                <a:uFillTx/>
                <a:latin typeface="Calibri"/>
              </a:endParaRPr>
            </a:p>
          </p:txBody>
        </p:sp>
        <p:sp>
          <p:nvSpPr>
            <p:cNvPr id="8" name="Freeform 7"/>
            <p:cNvSpPr/>
            <p:nvPr/>
          </p:nvSpPr>
          <p:spPr>
            <a:xfrm>
              <a:off x="2876117" y="2512039"/>
              <a:ext cx="900784" cy="540465"/>
            </a:xfrm>
            <a:custGeom>
              <a:avLst/>
              <a:gdLst>
                <a:gd name="f0" fmla="val 10800000"/>
                <a:gd name="f1" fmla="val 5400000"/>
                <a:gd name="f2" fmla="val 180"/>
                <a:gd name="f3" fmla="val w"/>
                <a:gd name="f4" fmla="val h"/>
                <a:gd name="f5" fmla="val 0"/>
                <a:gd name="f6" fmla="val 900782"/>
                <a:gd name="f7" fmla="val 540469"/>
                <a:gd name="f8" fmla="val 54047"/>
                <a:gd name="f9" fmla="val 24198"/>
                <a:gd name="f10" fmla="val 846735"/>
                <a:gd name="f11" fmla="val 876584"/>
                <a:gd name="f12" fmla="val 486422"/>
                <a:gd name="f13" fmla="val 516271"/>
                <a:gd name="f14" fmla="+- 0 0 -90"/>
                <a:gd name="f15" fmla="*/ f3 1 900782"/>
                <a:gd name="f16" fmla="*/ f4 1 540469"/>
                <a:gd name="f17" fmla="val f5"/>
                <a:gd name="f18" fmla="val f6"/>
                <a:gd name="f19" fmla="val f7"/>
                <a:gd name="f20" fmla="*/ f14 f0 1"/>
                <a:gd name="f21" fmla="+- f19 0 f17"/>
                <a:gd name="f22" fmla="+- f18 0 f17"/>
                <a:gd name="f23" fmla="*/ f20 1 f2"/>
                <a:gd name="f24" fmla="*/ f22 1 900782"/>
                <a:gd name="f25" fmla="*/ f21 1 540469"/>
                <a:gd name="f26" fmla="*/ 0 f22 1"/>
                <a:gd name="f27" fmla="*/ 54047 f21 1"/>
                <a:gd name="f28" fmla="*/ 54047 f22 1"/>
                <a:gd name="f29" fmla="*/ 0 f21 1"/>
                <a:gd name="f30" fmla="*/ 846735 f22 1"/>
                <a:gd name="f31" fmla="*/ 900782 f22 1"/>
                <a:gd name="f32" fmla="*/ 486422 f21 1"/>
                <a:gd name="f33" fmla="*/ 540469 f21 1"/>
                <a:gd name="f34" fmla="+- f23 0 f1"/>
                <a:gd name="f35" fmla="*/ f26 1 900782"/>
                <a:gd name="f36" fmla="*/ f27 1 540469"/>
                <a:gd name="f37" fmla="*/ f28 1 900782"/>
                <a:gd name="f38" fmla="*/ f29 1 540469"/>
                <a:gd name="f39" fmla="*/ f30 1 900782"/>
                <a:gd name="f40" fmla="*/ f31 1 900782"/>
                <a:gd name="f41" fmla="*/ f32 1 540469"/>
                <a:gd name="f42" fmla="*/ f33 1 54046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900782" h="54046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57744" tIns="57744" rIns="57744" bIns="57744" anchor="ctr" anchorCtr="1" compatLnSpc="1"/>
            <a:lstStyle/>
            <a:p>
              <a:pPr marL="0" marR="0" lvl="0" indent="0" algn="ctr" defTabSz="488947"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en-US" sz="1100" b="0" i="0" u="none" strike="noStrike" kern="1200" cap="none" spc="0" baseline="0">
                  <a:solidFill>
                    <a:srgbClr val="FFFFFF"/>
                  </a:solidFill>
                  <a:uFillTx/>
                  <a:latin typeface="Calibri"/>
                </a:rPr>
                <a:t>Government of Rwanda</a:t>
              </a:r>
            </a:p>
          </p:txBody>
        </p:sp>
      </p:grpSp>
      <p:grpSp>
        <p:nvGrpSpPr>
          <p:cNvPr id="9" name="Diagram 5"/>
          <p:cNvGrpSpPr/>
          <p:nvPr/>
        </p:nvGrpSpPr>
        <p:grpSpPr>
          <a:xfrm>
            <a:off x="351577" y="4620472"/>
            <a:ext cx="3427665" cy="856911"/>
            <a:chOff x="351577" y="4620472"/>
            <a:chExt cx="3427665" cy="856911"/>
          </a:xfrm>
        </p:grpSpPr>
        <p:sp>
          <p:nvSpPr>
            <p:cNvPr id="10" name="Freeform 9"/>
            <p:cNvSpPr/>
            <p:nvPr/>
          </p:nvSpPr>
          <p:spPr>
            <a:xfrm>
              <a:off x="351577" y="4620472"/>
              <a:ext cx="1428192" cy="856911"/>
            </a:xfrm>
            <a:custGeom>
              <a:avLst/>
              <a:gdLst>
                <a:gd name="f0" fmla="val 10800000"/>
                <a:gd name="f1" fmla="val 5400000"/>
                <a:gd name="f2" fmla="val 180"/>
                <a:gd name="f3" fmla="val w"/>
                <a:gd name="f4" fmla="val h"/>
                <a:gd name="f5" fmla="val 0"/>
                <a:gd name="f6" fmla="val 1428191"/>
                <a:gd name="f7" fmla="val 856915"/>
                <a:gd name="f8" fmla="val 85692"/>
                <a:gd name="f9" fmla="val 38366"/>
                <a:gd name="f10" fmla="val 1342500"/>
                <a:gd name="f11" fmla="val 1389826"/>
                <a:gd name="f12" fmla="val 1428192"/>
                <a:gd name="f13" fmla="val 314203"/>
                <a:gd name="f14" fmla="val 542713"/>
                <a:gd name="f15" fmla="val 771224"/>
                <a:gd name="f16" fmla="val 818550"/>
                <a:gd name="f17" fmla="val 1389825"/>
                <a:gd name="f18" fmla="val 856916"/>
                <a:gd name="f19" fmla="val 1342499"/>
                <a:gd name="f20" fmla="val 818549"/>
                <a:gd name="f21" fmla="val 771223"/>
                <a:gd name="f22" fmla="+- 0 0 -90"/>
                <a:gd name="f23" fmla="*/ f3 1 1428191"/>
                <a:gd name="f24" fmla="*/ f4 1 856915"/>
                <a:gd name="f25" fmla="val f5"/>
                <a:gd name="f26" fmla="val f6"/>
                <a:gd name="f27" fmla="val f7"/>
                <a:gd name="f28" fmla="*/ f22 f0 1"/>
                <a:gd name="f29" fmla="+- f27 0 f25"/>
                <a:gd name="f30" fmla="+- f26 0 f25"/>
                <a:gd name="f31" fmla="*/ f28 1 f2"/>
                <a:gd name="f32" fmla="*/ f30 1 1428191"/>
                <a:gd name="f33" fmla="*/ f29 1 856915"/>
                <a:gd name="f34" fmla="*/ 0 f30 1"/>
                <a:gd name="f35" fmla="*/ 85692 f29 1"/>
                <a:gd name="f36" fmla="*/ 85692 f30 1"/>
                <a:gd name="f37" fmla="*/ 0 f29 1"/>
                <a:gd name="f38" fmla="*/ 1342500 f30 1"/>
                <a:gd name="f39" fmla="*/ 1428192 f30 1"/>
                <a:gd name="f40" fmla="*/ 1428191 f30 1"/>
                <a:gd name="f41" fmla="*/ 771224 f29 1"/>
                <a:gd name="f42" fmla="*/ 1342499 f30 1"/>
                <a:gd name="f43" fmla="*/ 856916 f29 1"/>
                <a:gd name="f44" fmla="*/ 856915 f29 1"/>
                <a:gd name="f45" fmla="*/ 771223 f29 1"/>
                <a:gd name="f46" fmla="+- f31 0 f1"/>
                <a:gd name="f47" fmla="*/ f34 1 1428191"/>
                <a:gd name="f48" fmla="*/ f35 1 856915"/>
                <a:gd name="f49" fmla="*/ f36 1 1428191"/>
                <a:gd name="f50" fmla="*/ f37 1 856915"/>
                <a:gd name="f51" fmla="*/ f38 1 1428191"/>
                <a:gd name="f52" fmla="*/ f39 1 1428191"/>
                <a:gd name="f53" fmla="*/ f40 1 1428191"/>
                <a:gd name="f54" fmla="*/ f41 1 856915"/>
                <a:gd name="f55" fmla="*/ f42 1 1428191"/>
                <a:gd name="f56" fmla="*/ f43 1 856915"/>
                <a:gd name="f57" fmla="*/ f44 1 856915"/>
                <a:gd name="f58" fmla="*/ f45 1 856915"/>
                <a:gd name="f59" fmla="*/ f25 1 f32"/>
                <a:gd name="f60" fmla="*/ f26 1 f32"/>
                <a:gd name="f61" fmla="*/ f25 1 f33"/>
                <a:gd name="f62" fmla="*/ f27 1 f33"/>
                <a:gd name="f63" fmla="*/ f47 1 f32"/>
                <a:gd name="f64" fmla="*/ f48 1 f33"/>
                <a:gd name="f65" fmla="*/ f49 1 f32"/>
                <a:gd name="f66" fmla="*/ f50 1 f33"/>
                <a:gd name="f67" fmla="*/ f51 1 f32"/>
                <a:gd name="f68" fmla="*/ f52 1 f32"/>
                <a:gd name="f69" fmla="*/ f53 1 f32"/>
                <a:gd name="f70" fmla="*/ f54 1 f33"/>
                <a:gd name="f71" fmla="*/ f55 1 f32"/>
                <a:gd name="f72" fmla="*/ f56 1 f33"/>
                <a:gd name="f73" fmla="*/ f57 1 f33"/>
                <a:gd name="f74" fmla="*/ f58 1 f33"/>
                <a:gd name="f75" fmla="*/ f59 f23 1"/>
                <a:gd name="f76" fmla="*/ f60 f23 1"/>
                <a:gd name="f77" fmla="*/ f62 f24 1"/>
                <a:gd name="f78" fmla="*/ f61 f24 1"/>
                <a:gd name="f79" fmla="*/ f63 f23 1"/>
                <a:gd name="f80" fmla="*/ f64 f24 1"/>
                <a:gd name="f81" fmla="*/ f65 f23 1"/>
                <a:gd name="f82" fmla="*/ f66 f24 1"/>
                <a:gd name="f83" fmla="*/ f67 f23 1"/>
                <a:gd name="f84" fmla="*/ f68 f23 1"/>
                <a:gd name="f85" fmla="*/ f69 f23 1"/>
                <a:gd name="f86" fmla="*/ f70 f24 1"/>
                <a:gd name="f87" fmla="*/ f71 f23 1"/>
                <a:gd name="f88" fmla="*/ f72 f24 1"/>
                <a:gd name="f89" fmla="*/ f73 f24 1"/>
                <a:gd name="f90" fmla="*/ f74 f24 1"/>
              </a:gdLst>
              <a:ahLst/>
              <a:cxnLst>
                <a:cxn ang="3cd4">
                  <a:pos x="hc" y="t"/>
                </a:cxn>
                <a:cxn ang="0">
                  <a:pos x="r" y="vc"/>
                </a:cxn>
                <a:cxn ang="cd4">
                  <a:pos x="hc" y="b"/>
                </a:cxn>
                <a:cxn ang="cd2">
                  <a:pos x="l" y="vc"/>
                </a:cxn>
                <a:cxn ang="f46">
                  <a:pos x="f79" y="f80"/>
                </a:cxn>
                <a:cxn ang="f46">
                  <a:pos x="f81" y="f82"/>
                </a:cxn>
                <a:cxn ang="f46">
                  <a:pos x="f83" y="f82"/>
                </a:cxn>
                <a:cxn ang="f46">
                  <a:pos x="f84" y="f80"/>
                </a:cxn>
                <a:cxn ang="f46">
                  <a:pos x="f85" y="f86"/>
                </a:cxn>
                <a:cxn ang="f46">
                  <a:pos x="f87" y="f88"/>
                </a:cxn>
                <a:cxn ang="f46">
                  <a:pos x="f81" y="f89"/>
                </a:cxn>
                <a:cxn ang="f46">
                  <a:pos x="f79" y="f90"/>
                </a:cxn>
                <a:cxn ang="f46">
                  <a:pos x="f79" y="f80"/>
                </a:cxn>
              </a:cxnLst>
              <a:rect l="f75" t="f78" r="f76" b="f77"/>
              <a:pathLst>
                <a:path w="1428191" h="856915">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93680" tIns="93680" rIns="93680" bIns="93680" anchor="ctr" anchorCtr="1" compatLnSpc="1"/>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Calibri"/>
                </a:rPr>
                <a:t>Secretariat</a:t>
              </a:r>
            </a:p>
          </p:txBody>
        </p:sp>
        <p:sp>
          <p:nvSpPr>
            <p:cNvPr id="11" name="Freeform 10"/>
            <p:cNvSpPr/>
            <p:nvPr/>
          </p:nvSpPr>
          <p:spPr>
            <a:xfrm>
              <a:off x="1922590" y="4871831"/>
              <a:ext cx="302776" cy="354192"/>
            </a:xfrm>
            <a:custGeom>
              <a:avLst/>
              <a:gdLst>
                <a:gd name="f0" fmla="val 10800000"/>
                <a:gd name="f1" fmla="val 5400000"/>
                <a:gd name="f2" fmla="val 180"/>
                <a:gd name="f3" fmla="val w"/>
                <a:gd name="f4" fmla="val h"/>
                <a:gd name="f5" fmla="val 0"/>
                <a:gd name="f6" fmla="val 302776"/>
                <a:gd name="f7" fmla="val 354191"/>
                <a:gd name="f8" fmla="val 70838"/>
                <a:gd name="f9" fmla="val 151388"/>
                <a:gd name="f10" fmla="val 177096"/>
                <a:gd name="f11" fmla="val 283353"/>
                <a:gd name="f12" fmla="+- 0 0 -90"/>
                <a:gd name="f13" fmla="*/ f3 1 302776"/>
                <a:gd name="f14" fmla="*/ f4 1 354191"/>
                <a:gd name="f15" fmla="val f5"/>
                <a:gd name="f16" fmla="val f6"/>
                <a:gd name="f17" fmla="val f7"/>
                <a:gd name="f18" fmla="*/ f12 f0 1"/>
                <a:gd name="f19" fmla="+- f17 0 f15"/>
                <a:gd name="f20" fmla="+- f16 0 f15"/>
                <a:gd name="f21" fmla="*/ f18 1 f2"/>
                <a:gd name="f22" fmla="*/ f20 1 302776"/>
                <a:gd name="f23" fmla="*/ f19 1 354191"/>
                <a:gd name="f24" fmla="*/ 0 f20 1"/>
                <a:gd name="f25" fmla="*/ 70838 f19 1"/>
                <a:gd name="f26" fmla="*/ 151388 f20 1"/>
                <a:gd name="f27" fmla="*/ 0 f19 1"/>
                <a:gd name="f28" fmla="*/ 302776 f20 1"/>
                <a:gd name="f29" fmla="*/ 177096 f19 1"/>
                <a:gd name="f30" fmla="*/ 354191 f19 1"/>
                <a:gd name="f31" fmla="*/ 283353 f19 1"/>
                <a:gd name="f32" fmla="+- f21 0 f1"/>
                <a:gd name="f33" fmla="*/ f24 1 302776"/>
                <a:gd name="f34" fmla="*/ f25 1 354191"/>
                <a:gd name="f35" fmla="*/ f26 1 302776"/>
                <a:gd name="f36" fmla="*/ f27 1 354191"/>
                <a:gd name="f37" fmla="*/ f28 1 302776"/>
                <a:gd name="f38" fmla="*/ f29 1 354191"/>
                <a:gd name="f39" fmla="*/ f30 1 354191"/>
                <a:gd name="f40" fmla="*/ f31 1 354191"/>
                <a:gd name="f41" fmla="*/ f15 1 f22"/>
                <a:gd name="f42" fmla="*/ f16 1 f22"/>
                <a:gd name="f43" fmla="*/ f15 1 f23"/>
                <a:gd name="f44" fmla="*/ f17 1 f23"/>
                <a:gd name="f45" fmla="*/ f33 1 f22"/>
                <a:gd name="f46" fmla="*/ f34 1 f23"/>
                <a:gd name="f47" fmla="*/ f35 1 f22"/>
                <a:gd name="f48" fmla="*/ f36 1 f23"/>
                <a:gd name="f49" fmla="*/ f37 1 f22"/>
                <a:gd name="f50" fmla="*/ f38 1 f23"/>
                <a:gd name="f51" fmla="*/ f39 1 f23"/>
                <a:gd name="f52" fmla="*/ f40 1 f23"/>
                <a:gd name="f53" fmla="*/ f41 f13 1"/>
                <a:gd name="f54" fmla="*/ f42 f13 1"/>
                <a:gd name="f55" fmla="*/ f44 f14 1"/>
                <a:gd name="f56" fmla="*/ f43 f14 1"/>
                <a:gd name="f57" fmla="*/ f45 f13 1"/>
                <a:gd name="f58" fmla="*/ f46 f14 1"/>
                <a:gd name="f59" fmla="*/ f47 f13 1"/>
                <a:gd name="f60" fmla="*/ f48 f14 1"/>
                <a:gd name="f61" fmla="*/ f49 f13 1"/>
                <a:gd name="f62" fmla="*/ f50 f14 1"/>
                <a:gd name="f63" fmla="*/ f51 f14 1"/>
                <a:gd name="f64" fmla="*/ f52 f14 1"/>
              </a:gdLst>
              <a:ahLst/>
              <a:cxnLst>
                <a:cxn ang="3cd4">
                  <a:pos x="hc" y="t"/>
                </a:cxn>
                <a:cxn ang="0">
                  <a:pos x="r" y="vc"/>
                </a:cxn>
                <a:cxn ang="cd4">
                  <a:pos x="hc" y="b"/>
                </a:cxn>
                <a:cxn ang="cd2">
                  <a:pos x="l" y="vc"/>
                </a:cxn>
                <a:cxn ang="f32">
                  <a:pos x="f57" y="f58"/>
                </a:cxn>
                <a:cxn ang="f32">
                  <a:pos x="f59" y="f58"/>
                </a:cxn>
                <a:cxn ang="f32">
                  <a:pos x="f59" y="f60"/>
                </a:cxn>
                <a:cxn ang="f32">
                  <a:pos x="f61" y="f62"/>
                </a:cxn>
                <a:cxn ang="f32">
                  <a:pos x="f59" y="f63"/>
                </a:cxn>
                <a:cxn ang="f32">
                  <a:pos x="f59" y="f64"/>
                </a:cxn>
                <a:cxn ang="f32">
                  <a:pos x="f57" y="f64"/>
                </a:cxn>
                <a:cxn ang="f32">
                  <a:pos x="f57" y="f58"/>
                </a:cxn>
              </a:cxnLst>
              <a:rect l="f53" t="f56" r="f54" b="f55"/>
              <a:pathLst>
                <a:path w="302776" h="354191">
                  <a:moveTo>
                    <a:pt x="f5" y="f8"/>
                  </a:moveTo>
                  <a:lnTo>
                    <a:pt x="f9" y="f8"/>
                  </a:lnTo>
                  <a:lnTo>
                    <a:pt x="f9" y="f5"/>
                  </a:lnTo>
                  <a:lnTo>
                    <a:pt x="f6" y="f10"/>
                  </a:lnTo>
                  <a:lnTo>
                    <a:pt x="f9" y="f7"/>
                  </a:lnTo>
                  <a:lnTo>
                    <a:pt x="f9" y="f11"/>
                  </a:lnTo>
                  <a:lnTo>
                    <a:pt x="f5" y="f11"/>
                  </a:lnTo>
                  <a:lnTo>
                    <a:pt x="f5" y="f8"/>
                  </a:lnTo>
                  <a:close/>
                </a:path>
              </a:pathLst>
            </a:custGeom>
            <a:gradFill>
              <a:gsLst>
                <a:gs pos="0">
                  <a:srgbClr val="7F8DA6"/>
                </a:gs>
                <a:gs pos="100000">
                  <a:srgbClr val="A7B9DA"/>
                </a:gs>
              </a:gsLst>
              <a:lin ang="16200000"/>
            </a:gradFill>
            <a:ln>
              <a:noFill/>
              <a:prstDash val="solid"/>
            </a:ln>
            <a:effectLst>
              <a:outerShdw dist="22997" dir="5400000" algn="tl">
                <a:srgbClr val="000000">
                  <a:alpha val="35000"/>
                </a:srgbClr>
              </a:outerShdw>
            </a:effectLst>
          </p:spPr>
          <p:txBody>
            <a:bodyPr vert="horz" wrap="square" lIns="0" tIns="70838" rIns="90836" bIns="70838" anchor="ctr" anchorCtr="1"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US" sz="1400" b="0" i="0" u="none" strike="noStrike" kern="1200" cap="none" spc="0" baseline="0">
                <a:solidFill>
                  <a:srgbClr val="FFFFFF"/>
                </a:solidFill>
                <a:uFillTx/>
                <a:latin typeface="Calibri"/>
              </a:endParaRPr>
            </a:p>
          </p:txBody>
        </p:sp>
        <p:sp>
          <p:nvSpPr>
            <p:cNvPr id="12" name="Freeform 11"/>
            <p:cNvSpPr/>
            <p:nvPr/>
          </p:nvSpPr>
          <p:spPr>
            <a:xfrm>
              <a:off x="2351050" y="4620472"/>
              <a:ext cx="1428192" cy="856911"/>
            </a:xfrm>
            <a:custGeom>
              <a:avLst/>
              <a:gdLst>
                <a:gd name="f0" fmla="val 10800000"/>
                <a:gd name="f1" fmla="val 5400000"/>
                <a:gd name="f2" fmla="val 180"/>
                <a:gd name="f3" fmla="val w"/>
                <a:gd name="f4" fmla="val h"/>
                <a:gd name="f5" fmla="val 0"/>
                <a:gd name="f6" fmla="val 1428191"/>
                <a:gd name="f7" fmla="val 856915"/>
                <a:gd name="f8" fmla="val 85692"/>
                <a:gd name="f9" fmla="val 38366"/>
                <a:gd name="f10" fmla="val 1342500"/>
                <a:gd name="f11" fmla="val 1389826"/>
                <a:gd name="f12" fmla="val 1428192"/>
                <a:gd name="f13" fmla="val 314203"/>
                <a:gd name="f14" fmla="val 542713"/>
                <a:gd name="f15" fmla="val 771224"/>
                <a:gd name="f16" fmla="val 818550"/>
                <a:gd name="f17" fmla="val 1389825"/>
                <a:gd name="f18" fmla="val 856916"/>
                <a:gd name="f19" fmla="val 1342499"/>
                <a:gd name="f20" fmla="val 818549"/>
                <a:gd name="f21" fmla="val 771223"/>
                <a:gd name="f22" fmla="+- 0 0 -90"/>
                <a:gd name="f23" fmla="*/ f3 1 1428191"/>
                <a:gd name="f24" fmla="*/ f4 1 856915"/>
                <a:gd name="f25" fmla="val f5"/>
                <a:gd name="f26" fmla="val f6"/>
                <a:gd name="f27" fmla="val f7"/>
                <a:gd name="f28" fmla="*/ f22 f0 1"/>
                <a:gd name="f29" fmla="+- f27 0 f25"/>
                <a:gd name="f30" fmla="+- f26 0 f25"/>
                <a:gd name="f31" fmla="*/ f28 1 f2"/>
                <a:gd name="f32" fmla="*/ f30 1 1428191"/>
                <a:gd name="f33" fmla="*/ f29 1 856915"/>
                <a:gd name="f34" fmla="*/ 0 f30 1"/>
                <a:gd name="f35" fmla="*/ 85692 f29 1"/>
                <a:gd name="f36" fmla="*/ 85692 f30 1"/>
                <a:gd name="f37" fmla="*/ 0 f29 1"/>
                <a:gd name="f38" fmla="*/ 1342500 f30 1"/>
                <a:gd name="f39" fmla="*/ 1428192 f30 1"/>
                <a:gd name="f40" fmla="*/ 1428191 f30 1"/>
                <a:gd name="f41" fmla="*/ 771224 f29 1"/>
                <a:gd name="f42" fmla="*/ 1342499 f30 1"/>
                <a:gd name="f43" fmla="*/ 856916 f29 1"/>
                <a:gd name="f44" fmla="*/ 856915 f29 1"/>
                <a:gd name="f45" fmla="*/ 771223 f29 1"/>
                <a:gd name="f46" fmla="+- f31 0 f1"/>
                <a:gd name="f47" fmla="*/ f34 1 1428191"/>
                <a:gd name="f48" fmla="*/ f35 1 856915"/>
                <a:gd name="f49" fmla="*/ f36 1 1428191"/>
                <a:gd name="f50" fmla="*/ f37 1 856915"/>
                <a:gd name="f51" fmla="*/ f38 1 1428191"/>
                <a:gd name="f52" fmla="*/ f39 1 1428191"/>
                <a:gd name="f53" fmla="*/ f40 1 1428191"/>
                <a:gd name="f54" fmla="*/ f41 1 856915"/>
                <a:gd name="f55" fmla="*/ f42 1 1428191"/>
                <a:gd name="f56" fmla="*/ f43 1 856915"/>
                <a:gd name="f57" fmla="*/ f44 1 856915"/>
                <a:gd name="f58" fmla="*/ f45 1 856915"/>
                <a:gd name="f59" fmla="*/ f25 1 f32"/>
                <a:gd name="f60" fmla="*/ f26 1 f32"/>
                <a:gd name="f61" fmla="*/ f25 1 f33"/>
                <a:gd name="f62" fmla="*/ f27 1 f33"/>
                <a:gd name="f63" fmla="*/ f47 1 f32"/>
                <a:gd name="f64" fmla="*/ f48 1 f33"/>
                <a:gd name="f65" fmla="*/ f49 1 f32"/>
                <a:gd name="f66" fmla="*/ f50 1 f33"/>
                <a:gd name="f67" fmla="*/ f51 1 f32"/>
                <a:gd name="f68" fmla="*/ f52 1 f32"/>
                <a:gd name="f69" fmla="*/ f53 1 f32"/>
                <a:gd name="f70" fmla="*/ f54 1 f33"/>
                <a:gd name="f71" fmla="*/ f55 1 f32"/>
                <a:gd name="f72" fmla="*/ f56 1 f33"/>
                <a:gd name="f73" fmla="*/ f57 1 f33"/>
                <a:gd name="f74" fmla="*/ f58 1 f33"/>
                <a:gd name="f75" fmla="*/ f59 f23 1"/>
                <a:gd name="f76" fmla="*/ f60 f23 1"/>
                <a:gd name="f77" fmla="*/ f62 f24 1"/>
                <a:gd name="f78" fmla="*/ f61 f24 1"/>
                <a:gd name="f79" fmla="*/ f63 f23 1"/>
                <a:gd name="f80" fmla="*/ f64 f24 1"/>
                <a:gd name="f81" fmla="*/ f65 f23 1"/>
                <a:gd name="f82" fmla="*/ f66 f24 1"/>
                <a:gd name="f83" fmla="*/ f67 f23 1"/>
                <a:gd name="f84" fmla="*/ f68 f23 1"/>
                <a:gd name="f85" fmla="*/ f69 f23 1"/>
                <a:gd name="f86" fmla="*/ f70 f24 1"/>
                <a:gd name="f87" fmla="*/ f71 f23 1"/>
                <a:gd name="f88" fmla="*/ f72 f24 1"/>
                <a:gd name="f89" fmla="*/ f73 f24 1"/>
                <a:gd name="f90" fmla="*/ f74 f24 1"/>
              </a:gdLst>
              <a:ahLst/>
              <a:cxnLst>
                <a:cxn ang="3cd4">
                  <a:pos x="hc" y="t"/>
                </a:cxn>
                <a:cxn ang="0">
                  <a:pos x="r" y="vc"/>
                </a:cxn>
                <a:cxn ang="cd4">
                  <a:pos x="hc" y="b"/>
                </a:cxn>
                <a:cxn ang="cd2">
                  <a:pos x="l" y="vc"/>
                </a:cxn>
                <a:cxn ang="f46">
                  <a:pos x="f79" y="f80"/>
                </a:cxn>
                <a:cxn ang="f46">
                  <a:pos x="f81" y="f82"/>
                </a:cxn>
                <a:cxn ang="f46">
                  <a:pos x="f83" y="f82"/>
                </a:cxn>
                <a:cxn ang="f46">
                  <a:pos x="f84" y="f80"/>
                </a:cxn>
                <a:cxn ang="f46">
                  <a:pos x="f85" y="f86"/>
                </a:cxn>
                <a:cxn ang="f46">
                  <a:pos x="f87" y="f88"/>
                </a:cxn>
                <a:cxn ang="f46">
                  <a:pos x="f81" y="f89"/>
                </a:cxn>
                <a:cxn ang="f46">
                  <a:pos x="f79" y="f90"/>
                </a:cxn>
                <a:cxn ang="f46">
                  <a:pos x="f79" y="f80"/>
                </a:cxn>
              </a:cxnLst>
              <a:rect l="f75" t="f78" r="f76" b="f77"/>
              <a:pathLst>
                <a:path w="1428191" h="856915">
                  <a:moveTo>
                    <a:pt x="f5" y="f8"/>
                  </a:moveTo>
                  <a:cubicBezTo>
                    <a:pt x="f5" y="f9"/>
                    <a:pt x="f9" y="f5"/>
                    <a:pt x="f8" y="f5"/>
                  </a:cubicBezTo>
                  <a:lnTo>
                    <a:pt x="f10" y="f5"/>
                  </a:lnTo>
                  <a:cubicBezTo>
                    <a:pt x="f11" y="f5"/>
                    <a:pt x="f12" y="f9"/>
                    <a:pt x="f12" y="f8"/>
                  </a:cubicBezTo>
                  <a:cubicBezTo>
                    <a:pt x="f12" y="f13"/>
                    <a:pt x="f6" y="f14"/>
                    <a:pt x="f6" y="f15"/>
                  </a:cubicBezTo>
                  <a:cubicBezTo>
                    <a:pt x="f6" y="f16"/>
                    <a:pt x="f17" y="f18"/>
                    <a:pt x="f19" y="f18"/>
                  </a:cubicBezTo>
                  <a:lnTo>
                    <a:pt x="f8" y="f7"/>
                  </a:lnTo>
                  <a:cubicBezTo>
                    <a:pt x="f9" y="f7"/>
                    <a:pt x="f5" y="f20"/>
                    <a:pt x="f5" y="f21"/>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93680" tIns="93680" rIns="93680" bIns="93680" anchor="ctr" anchorCtr="1" compatLnSpc="1"/>
            <a:lstStyle/>
            <a:p>
              <a:pPr marL="0" marR="0" lvl="0" indent="0" algn="ctr" defTabSz="800100"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Calibri"/>
                </a:rPr>
                <a:t>Government of Rwanda</a:t>
              </a:r>
            </a:p>
          </p:txBody>
        </p:sp>
      </p:grpSp>
      <p:sp>
        <p:nvSpPr>
          <p:cNvPr id="13" name="Title 1"/>
          <p:cNvSpPr txBox="1"/>
          <p:nvPr/>
        </p:nvSpPr>
        <p:spPr>
          <a:xfrm>
            <a:off x="1115613" y="242316"/>
            <a:ext cx="6440887" cy="886968"/>
          </a:xfrm>
          <a:prstGeom prst="rect">
            <a:avLst/>
          </a:prstGeom>
          <a:noFill/>
          <a:ln>
            <a:noFill/>
          </a:ln>
        </p:spPr>
        <p:txBody>
          <a:bodyPr vert="horz" wrap="square" lIns="91440" tIns="45720" rIns="91440" bIns="45720" anchor="ctr" anchorCtr="1" compatLnSpc="1"/>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4400" b="0" i="0" u="none" strike="noStrike" kern="1200" cap="none" spc="0" baseline="0">
                <a:solidFill>
                  <a:srgbClr val="000000"/>
                </a:solidFill>
                <a:uFillTx/>
                <a:latin typeface="Calibri"/>
              </a:rPr>
              <a:t>ITFSGR</a:t>
            </a:r>
            <a:br>
              <a:rPr lang="en-US" sz="4400" b="0" i="0" u="none" strike="noStrike" kern="1200" cap="none" spc="0" baseline="0">
                <a:solidFill>
                  <a:srgbClr val="000000"/>
                </a:solidFill>
                <a:uFillTx/>
                <a:latin typeface="Calibri"/>
              </a:rPr>
            </a:br>
            <a:r>
              <a:rPr lang="en-US" sz="4400" b="0" i="0" u="none" strike="noStrike" kern="1200" cap="none" spc="0" baseline="0">
                <a:solidFill>
                  <a:srgbClr val="000000"/>
                </a:solidFill>
                <a:uFillTx/>
                <a:latin typeface="Calibri"/>
              </a:rPr>
              <a:t>Governance structure</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12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SCHEDULE</a:t>
            </a:r>
          </a:p>
        </p:txBody>
      </p:sp>
      <p:sp>
        <p:nvSpPr>
          <p:cNvPr id="3" name="Content Placeholder 2"/>
          <p:cNvSpPr txBox="1">
            <a:spLocks noGrp="1"/>
          </p:cNvSpPr>
          <p:nvPr>
            <p:ph idx="1"/>
          </p:nvPr>
        </p:nvSpPr>
        <p:spPr/>
        <p:txBody>
          <a:bodyPr/>
          <a:lstStyle/>
          <a:p>
            <a:pPr marL="0" lvl="0" indent="0">
              <a:spcBef>
                <a:spcPts val="500"/>
              </a:spcBef>
              <a:buNone/>
            </a:pPr>
            <a:r>
              <a:rPr lang="en-GB" sz="2200"/>
              <a:t>INTERNATIONAL TRUST FUND</a:t>
            </a:r>
          </a:p>
          <a:p>
            <a:pPr marL="0" lvl="0" indent="0">
              <a:spcBef>
                <a:spcPts val="500"/>
              </a:spcBef>
              <a:buNone/>
            </a:pPr>
            <a:r>
              <a:rPr lang="en-GB" sz="2200"/>
              <a:t>- Key Articles</a:t>
            </a:r>
            <a:br>
              <a:rPr lang="en-GB" sz="2200"/>
            </a:br>
            <a:r>
              <a:rPr lang="en-GB" sz="2200"/>
              <a:t>- Partner’s Views</a:t>
            </a:r>
            <a:br>
              <a:rPr lang="en-GB" sz="2200"/>
            </a:br>
            <a:r>
              <a:rPr lang="en-GB" sz="2200"/>
              <a:t>- Discussion</a:t>
            </a:r>
          </a:p>
          <a:p>
            <a:pPr marL="0" lvl="0" indent="0">
              <a:spcBef>
                <a:spcPts val="500"/>
              </a:spcBef>
              <a:buNone/>
            </a:pPr>
            <a:endParaRPr lang="en-GB" sz="2200"/>
          </a:p>
          <a:p>
            <a:pPr marL="0" lvl="0" indent="0">
              <a:spcBef>
                <a:spcPts val="500"/>
              </a:spcBef>
              <a:buNone/>
            </a:pPr>
            <a:r>
              <a:rPr lang="en-GB" sz="2200"/>
              <a:t>TERMINATING GACACA DRAFT LAW (2012)</a:t>
            </a:r>
          </a:p>
          <a:p>
            <a:pPr marL="0" lvl="0" indent="0">
              <a:spcBef>
                <a:spcPts val="500"/>
              </a:spcBef>
              <a:buNone/>
            </a:pPr>
            <a:r>
              <a:rPr lang="en-GB" sz="2200"/>
              <a:t>- Key Articles</a:t>
            </a:r>
            <a:br>
              <a:rPr lang="en-GB" sz="2200"/>
            </a:br>
            <a:r>
              <a:rPr lang="en-GB" sz="2200"/>
              <a:t>- Partner’s Views</a:t>
            </a:r>
            <a:br>
              <a:rPr lang="en-GB" sz="2200"/>
            </a:br>
            <a:r>
              <a:rPr lang="en-GB" sz="2200"/>
              <a:t>- Discussion</a:t>
            </a:r>
          </a:p>
          <a:p>
            <a:pPr marL="0" lvl="0" indent="0">
              <a:spcBef>
                <a:spcPts val="500"/>
              </a:spcBef>
              <a:buNone/>
            </a:pPr>
            <a:r>
              <a:rPr lang="en-GB" sz="2200"/>
              <a:t/>
            </a:r>
            <a:br>
              <a:rPr lang="en-GB" sz="2200"/>
            </a:br>
            <a:r>
              <a:rPr lang="en-GB" sz="2200"/>
              <a:t>CONCLUSIONS / NEXT STEPS</a:t>
            </a:r>
          </a:p>
          <a:p>
            <a:pPr marL="0" lvl="0" indent="0">
              <a:spcBef>
                <a:spcPts val="500"/>
              </a:spcBef>
              <a:buNone/>
            </a:pPr>
            <a:r>
              <a:rPr lang="en-GB" sz="2200"/>
              <a:t/>
            </a:r>
            <a:br>
              <a:rPr lang="en-GB" sz="2200"/>
            </a:br>
            <a:r>
              <a:rPr lang="en-GB" sz="2200"/>
              <a:t>LUNCH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Slide117">
    <p:spTree>
      <p:nvGrpSpPr>
        <p:cNvPr id="1" name=""/>
        <p:cNvGrpSpPr/>
        <p:nvPr/>
      </p:nvGrpSpPr>
      <p:grpSpPr>
        <a:xfrm>
          <a:off x="0" y="0"/>
          <a:ext cx="0" cy="0"/>
          <a:chOff x="0" y="0"/>
          <a:chExt cx="0" cy="0"/>
        </a:xfrm>
      </p:grpSpPr>
      <p:sp>
        <p:nvSpPr>
          <p:cNvPr id="2" name="Title 1"/>
          <p:cNvSpPr txBox="1">
            <a:spLocks noGrp="1"/>
          </p:cNvSpPr>
          <p:nvPr>
            <p:ph type="title"/>
          </p:nvPr>
        </p:nvSpPr>
        <p:spPr>
          <a:xfrm>
            <a:off x="2257580" y="685800"/>
            <a:ext cx="4948239" cy="886968"/>
          </a:xfrm>
        </p:spPr>
        <p:txBody>
          <a:bodyPr/>
          <a:lstStyle/>
          <a:p>
            <a:pPr lvl="0"/>
            <a:r>
              <a:rPr lang="en-US"/>
              <a:t>Possible ITFSGR structure</a:t>
            </a:r>
          </a:p>
        </p:txBody>
      </p:sp>
      <p:grpSp>
        <p:nvGrpSpPr>
          <p:cNvPr id="3" name="Content Placeholder 3"/>
          <p:cNvGrpSpPr/>
          <p:nvPr/>
        </p:nvGrpSpPr>
        <p:grpSpPr>
          <a:xfrm>
            <a:off x="627104" y="2020888"/>
            <a:ext cx="7917222" cy="4627394"/>
            <a:chOff x="627104" y="2020888"/>
            <a:chExt cx="7917222" cy="4627394"/>
          </a:xfrm>
        </p:grpSpPr>
        <p:sp>
          <p:nvSpPr>
            <p:cNvPr id="4" name="Freeform 3"/>
            <p:cNvSpPr/>
            <p:nvPr/>
          </p:nvSpPr>
          <p:spPr>
            <a:xfrm>
              <a:off x="627104" y="2020888"/>
              <a:ext cx="2640357" cy="1320183"/>
            </a:xfrm>
            <a:custGeom>
              <a:avLst/>
              <a:gdLst>
                <a:gd name="f0" fmla="val 10800000"/>
                <a:gd name="f1" fmla="val 5400000"/>
                <a:gd name="f2" fmla="val 180"/>
                <a:gd name="f3" fmla="val w"/>
                <a:gd name="f4" fmla="val h"/>
                <a:gd name="f5" fmla="val 0"/>
                <a:gd name="f6" fmla="val 2640362"/>
                <a:gd name="f7" fmla="val 1320181"/>
                <a:gd name="f8" fmla="val 132018"/>
                <a:gd name="f9" fmla="val 59106"/>
                <a:gd name="f10" fmla="val 2508344"/>
                <a:gd name="f11" fmla="val 2581256"/>
                <a:gd name="f12" fmla="val 1188163"/>
                <a:gd name="f13" fmla="val 1261075"/>
                <a:gd name="f14" fmla="+- 0 0 -90"/>
                <a:gd name="f15" fmla="*/ f3 1 2640362"/>
                <a:gd name="f16" fmla="*/ f4 1 1320181"/>
                <a:gd name="f17" fmla="val f5"/>
                <a:gd name="f18" fmla="val f6"/>
                <a:gd name="f19" fmla="val f7"/>
                <a:gd name="f20" fmla="*/ f14 f0 1"/>
                <a:gd name="f21" fmla="+- f19 0 f17"/>
                <a:gd name="f22" fmla="+- f18 0 f17"/>
                <a:gd name="f23" fmla="*/ f20 1 f2"/>
                <a:gd name="f24" fmla="*/ f22 1 2640362"/>
                <a:gd name="f25" fmla="*/ f21 1 1320181"/>
                <a:gd name="f26" fmla="*/ 0 f22 1"/>
                <a:gd name="f27" fmla="*/ 132018 f21 1"/>
                <a:gd name="f28" fmla="*/ 132018 f22 1"/>
                <a:gd name="f29" fmla="*/ 0 f21 1"/>
                <a:gd name="f30" fmla="*/ 2508344 f22 1"/>
                <a:gd name="f31" fmla="*/ 2640362 f22 1"/>
                <a:gd name="f32" fmla="*/ 1188163 f21 1"/>
                <a:gd name="f33" fmla="*/ 1320181 f21 1"/>
                <a:gd name="f34" fmla="+- f23 0 f1"/>
                <a:gd name="f35" fmla="*/ f26 1 2640362"/>
                <a:gd name="f36" fmla="*/ f27 1 1320181"/>
                <a:gd name="f37" fmla="*/ f28 1 2640362"/>
                <a:gd name="f38" fmla="*/ f29 1 1320181"/>
                <a:gd name="f39" fmla="*/ f30 1 2640362"/>
                <a:gd name="f40" fmla="*/ f31 1 2640362"/>
                <a:gd name="f41" fmla="*/ f32 1 1320181"/>
                <a:gd name="f42" fmla="*/ f33 1 13201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640362" h="13201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109151" tIns="85660" rIns="109151" bIns="85660" anchor="ctr" anchorCtr="1" compatLnSpc="1"/>
            <a:lstStyle/>
            <a:p>
              <a:pPr marL="0" marR="0" lvl="0" indent="0" algn="ctr" defTabSz="1644648" rtl="0" fontAlgn="auto" hangingPunct="1">
                <a:lnSpc>
                  <a:spcPct val="90000"/>
                </a:lnSpc>
                <a:spcBef>
                  <a:spcPts val="0"/>
                </a:spcBef>
                <a:spcAft>
                  <a:spcPts val="1600"/>
                </a:spcAft>
                <a:buNone/>
                <a:tabLst/>
                <a:defRPr sz="1800" b="0" i="0" u="none" strike="noStrike" kern="0" cap="none" spc="0" baseline="0">
                  <a:solidFill>
                    <a:srgbClr val="000000"/>
                  </a:solidFill>
                  <a:uFillTx/>
                </a:defRPr>
              </a:pPr>
              <a:r>
                <a:rPr lang="en-US" sz="3700" b="0" i="0" u="none" strike="noStrike" kern="1200" cap="none" spc="0" baseline="0">
                  <a:solidFill>
                    <a:srgbClr val="FFFFFF"/>
                  </a:solidFill>
                  <a:uFillTx/>
                  <a:latin typeface="Calibri"/>
                </a:rPr>
                <a:t>Board of Trustees</a:t>
              </a:r>
            </a:p>
          </p:txBody>
        </p:sp>
        <p:sp>
          <p:nvSpPr>
            <p:cNvPr id="5" name="Freeform 4"/>
            <p:cNvSpPr/>
            <p:nvPr/>
          </p:nvSpPr>
          <p:spPr>
            <a:xfrm>
              <a:off x="891146" y="3341071"/>
              <a:ext cx="310301" cy="993513"/>
            </a:xfrm>
            <a:custGeom>
              <a:avLst/>
              <a:gdLst>
                <a:gd name="f0" fmla="val w"/>
                <a:gd name="f1" fmla="val h"/>
                <a:gd name="f2" fmla="val 0"/>
                <a:gd name="f3" fmla="val 310305"/>
                <a:gd name="f4" fmla="val 993515"/>
                <a:gd name="f5" fmla="*/ f0 1 310305"/>
                <a:gd name="f6" fmla="*/ f1 1 993515"/>
                <a:gd name="f7" fmla="val f2"/>
                <a:gd name="f8" fmla="val f3"/>
                <a:gd name="f9" fmla="val f4"/>
                <a:gd name="f10" fmla="+- f9 0 f7"/>
                <a:gd name="f11" fmla="+- f8 0 f7"/>
                <a:gd name="f12" fmla="*/ f11 1 310305"/>
                <a:gd name="f13" fmla="*/ f10 1 993515"/>
                <a:gd name="f14" fmla="*/ 0 1 f12"/>
                <a:gd name="f15" fmla="*/ 310305 1 f12"/>
                <a:gd name="f16" fmla="*/ 0 1 f13"/>
                <a:gd name="f17" fmla="*/ 993515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310305" h="993515">
                  <a:moveTo>
                    <a:pt x="f2" y="f2"/>
                  </a:moveTo>
                  <a:lnTo>
                    <a:pt x="f2" y="f4"/>
                  </a:lnTo>
                  <a:lnTo>
                    <a:pt x="f3" y="f4"/>
                  </a:lnTo>
                </a:path>
              </a:pathLst>
            </a:custGeom>
            <a:noFill/>
            <a:ln w="9528">
              <a:solidFill>
                <a:srgbClr val="396395"/>
              </a:solidFill>
              <a:prstDash val="solid"/>
            </a:ln>
          </p:spPr>
          <p:txBody>
            <a:bodyPr lIns="0" tIns="0" rIns="0" bIns="0"/>
            <a:lstStyle/>
            <a:p>
              <a:endParaRPr lang="en-GB"/>
            </a:p>
          </p:txBody>
        </p:sp>
        <p:sp>
          <p:nvSpPr>
            <p:cNvPr id="6" name="Freeform 5"/>
            <p:cNvSpPr/>
            <p:nvPr/>
          </p:nvSpPr>
          <p:spPr>
            <a:xfrm>
              <a:off x="1201448" y="3674488"/>
              <a:ext cx="2112291" cy="1320183"/>
            </a:xfrm>
            <a:custGeom>
              <a:avLst/>
              <a:gdLst>
                <a:gd name="f0" fmla="val 10800000"/>
                <a:gd name="f1" fmla="val 5400000"/>
                <a:gd name="f2" fmla="val 180"/>
                <a:gd name="f3" fmla="val w"/>
                <a:gd name="f4" fmla="val h"/>
                <a:gd name="f5" fmla="val 0"/>
                <a:gd name="f6" fmla="val 2112290"/>
                <a:gd name="f7" fmla="val 1320181"/>
                <a:gd name="f8" fmla="val 132018"/>
                <a:gd name="f9" fmla="val 59106"/>
                <a:gd name="f10" fmla="val 1980272"/>
                <a:gd name="f11" fmla="val 2053184"/>
                <a:gd name="f12" fmla="val 1188163"/>
                <a:gd name="f13" fmla="val 1261075"/>
                <a:gd name="f14" fmla="+- 0 0 -90"/>
                <a:gd name="f15" fmla="*/ f3 1 2112290"/>
                <a:gd name="f16" fmla="*/ f4 1 1320181"/>
                <a:gd name="f17" fmla="val f5"/>
                <a:gd name="f18" fmla="val f6"/>
                <a:gd name="f19" fmla="val f7"/>
                <a:gd name="f20" fmla="*/ f14 f0 1"/>
                <a:gd name="f21" fmla="+- f19 0 f17"/>
                <a:gd name="f22" fmla="+- f18 0 f17"/>
                <a:gd name="f23" fmla="*/ f20 1 f2"/>
                <a:gd name="f24" fmla="*/ f22 1 2112290"/>
                <a:gd name="f25" fmla="*/ f21 1 1320181"/>
                <a:gd name="f26" fmla="*/ 0 f22 1"/>
                <a:gd name="f27" fmla="*/ 132018 f21 1"/>
                <a:gd name="f28" fmla="*/ 132018 f22 1"/>
                <a:gd name="f29" fmla="*/ 0 f21 1"/>
                <a:gd name="f30" fmla="*/ 1980272 f22 1"/>
                <a:gd name="f31" fmla="*/ 2112290 f22 1"/>
                <a:gd name="f32" fmla="*/ 1188163 f21 1"/>
                <a:gd name="f33" fmla="*/ 1320181 f21 1"/>
                <a:gd name="f34" fmla="+- f23 0 f1"/>
                <a:gd name="f35" fmla="*/ f26 1 2112290"/>
                <a:gd name="f36" fmla="*/ f27 1 1320181"/>
                <a:gd name="f37" fmla="*/ f28 1 2112290"/>
                <a:gd name="f38" fmla="*/ f29 1 1320181"/>
                <a:gd name="f39" fmla="*/ f30 1 2112290"/>
                <a:gd name="f40" fmla="*/ f31 1 2112290"/>
                <a:gd name="f41" fmla="*/ f32 1 1320181"/>
                <a:gd name="f42" fmla="*/ f33 1 13201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112290" h="13201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9528">
              <a:solidFill>
                <a:srgbClr val="4A7EBB"/>
              </a:solidFill>
              <a:prstDash val="solid"/>
            </a:ln>
          </p:spPr>
          <p:txBody>
            <a:bodyPr vert="horz" wrap="square" lIns="97721" tIns="78034" rIns="97721" bIns="78034" anchor="ctr" anchorCtr="1" compatLnSpc="1"/>
            <a:lstStyle/>
            <a:p>
              <a:pPr marL="0" marR="0" lvl="0" indent="0" algn="ctr" defTabSz="1377945" rtl="0" fontAlgn="auto" hangingPunct="1">
                <a:lnSpc>
                  <a:spcPct val="90000"/>
                </a:lnSpc>
                <a:spcBef>
                  <a:spcPts val="0"/>
                </a:spcBef>
                <a:spcAft>
                  <a:spcPts val="1300"/>
                </a:spcAft>
                <a:buNone/>
                <a:tabLst/>
                <a:defRPr sz="1800" b="0" i="0" u="none" strike="noStrike" kern="0" cap="none" spc="0" baseline="0">
                  <a:solidFill>
                    <a:srgbClr val="000000"/>
                  </a:solidFill>
                  <a:uFillTx/>
                </a:defRPr>
              </a:pPr>
              <a:r>
                <a:rPr lang="en-US" sz="3100" b="0" i="0" u="none" strike="noStrike" kern="1200" cap="none" spc="0" baseline="0">
                  <a:solidFill>
                    <a:srgbClr val="000000"/>
                  </a:solidFill>
                  <a:uFillTx/>
                  <a:latin typeface="Calibri"/>
                </a:rPr>
                <a:t>Secretariat</a:t>
              </a:r>
            </a:p>
          </p:txBody>
        </p:sp>
        <p:sp>
          <p:nvSpPr>
            <p:cNvPr id="7" name="Freeform 6"/>
            <p:cNvSpPr/>
            <p:nvPr/>
          </p:nvSpPr>
          <p:spPr>
            <a:xfrm>
              <a:off x="891146" y="3341071"/>
              <a:ext cx="310301" cy="2647123"/>
            </a:xfrm>
            <a:custGeom>
              <a:avLst/>
              <a:gdLst>
                <a:gd name="f0" fmla="val w"/>
                <a:gd name="f1" fmla="val h"/>
                <a:gd name="f2" fmla="val 0"/>
                <a:gd name="f3" fmla="val 310305"/>
                <a:gd name="f4" fmla="val 2647121"/>
                <a:gd name="f5" fmla="*/ f0 1 310305"/>
                <a:gd name="f6" fmla="*/ f1 1 2647121"/>
                <a:gd name="f7" fmla="val f2"/>
                <a:gd name="f8" fmla="val f3"/>
                <a:gd name="f9" fmla="val f4"/>
                <a:gd name="f10" fmla="+- f9 0 f7"/>
                <a:gd name="f11" fmla="+- f8 0 f7"/>
                <a:gd name="f12" fmla="*/ f11 1 310305"/>
                <a:gd name="f13" fmla="*/ f10 1 2647121"/>
                <a:gd name="f14" fmla="*/ 0 1 f12"/>
                <a:gd name="f15" fmla="*/ 310305 1 f12"/>
                <a:gd name="f16" fmla="*/ 0 1 f13"/>
                <a:gd name="f17" fmla="*/ 2647121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310305" h="2647121">
                  <a:moveTo>
                    <a:pt x="f2" y="f2"/>
                  </a:moveTo>
                  <a:lnTo>
                    <a:pt x="f2" y="f4"/>
                  </a:lnTo>
                  <a:lnTo>
                    <a:pt x="f3" y="f4"/>
                  </a:lnTo>
                </a:path>
              </a:pathLst>
            </a:custGeom>
            <a:noFill/>
            <a:ln w="9528">
              <a:solidFill>
                <a:srgbClr val="396395"/>
              </a:solidFill>
              <a:prstDash val="solid"/>
            </a:ln>
          </p:spPr>
          <p:txBody>
            <a:bodyPr lIns="0" tIns="0" rIns="0" bIns="0"/>
            <a:lstStyle/>
            <a:p>
              <a:endParaRPr lang="en-GB"/>
            </a:p>
          </p:txBody>
        </p:sp>
        <p:sp>
          <p:nvSpPr>
            <p:cNvPr id="8" name="Freeform 7"/>
            <p:cNvSpPr/>
            <p:nvPr/>
          </p:nvSpPr>
          <p:spPr>
            <a:xfrm>
              <a:off x="1201448" y="5328099"/>
              <a:ext cx="2112291" cy="1320183"/>
            </a:xfrm>
            <a:custGeom>
              <a:avLst/>
              <a:gdLst>
                <a:gd name="f0" fmla="val 10800000"/>
                <a:gd name="f1" fmla="val 5400000"/>
                <a:gd name="f2" fmla="val 180"/>
                <a:gd name="f3" fmla="val w"/>
                <a:gd name="f4" fmla="val h"/>
                <a:gd name="f5" fmla="val 0"/>
                <a:gd name="f6" fmla="val 2112290"/>
                <a:gd name="f7" fmla="val 1320181"/>
                <a:gd name="f8" fmla="val 132018"/>
                <a:gd name="f9" fmla="val 59106"/>
                <a:gd name="f10" fmla="val 1980272"/>
                <a:gd name="f11" fmla="val 2053184"/>
                <a:gd name="f12" fmla="val 1188163"/>
                <a:gd name="f13" fmla="val 1261075"/>
                <a:gd name="f14" fmla="+- 0 0 -90"/>
                <a:gd name="f15" fmla="*/ f3 1 2112290"/>
                <a:gd name="f16" fmla="*/ f4 1 1320181"/>
                <a:gd name="f17" fmla="val f5"/>
                <a:gd name="f18" fmla="val f6"/>
                <a:gd name="f19" fmla="val f7"/>
                <a:gd name="f20" fmla="*/ f14 f0 1"/>
                <a:gd name="f21" fmla="+- f19 0 f17"/>
                <a:gd name="f22" fmla="+- f18 0 f17"/>
                <a:gd name="f23" fmla="*/ f20 1 f2"/>
                <a:gd name="f24" fmla="*/ f22 1 2112290"/>
                <a:gd name="f25" fmla="*/ f21 1 1320181"/>
                <a:gd name="f26" fmla="*/ 0 f22 1"/>
                <a:gd name="f27" fmla="*/ 132018 f21 1"/>
                <a:gd name="f28" fmla="*/ 132018 f22 1"/>
                <a:gd name="f29" fmla="*/ 0 f21 1"/>
                <a:gd name="f30" fmla="*/ 1980272 f22 1"/>
                <a:gd name="f31" fmla="*/ 2112290 f22 1"/>
                <a:gd name="f32" fmla="*/ 1188163 f21 1"/>
                <a:gd name="f33" fmla="*/ 1320181 f21 1"/>
                <a:gd name="f34" fmla="+- f23 0 f1"/>
                <a:gd name="f35" fmla="*/ f26 1 2112290"/>
                <a:gd name="f36" fmla="*/ f27 1 1320181"/>
                <a:gd name="f37" fmla="*/ f28 1 2112290"/>
                <a:gd name="f38" fmla="*/ f29 1 1320181"/>
                <a:gd name="f39" fmla="*/ f30 1 2112290"/>
                <a:gd name="f40" fmla="*/ f31 1 2112290"/>
                <a:gd name="f41" fmla="*/ f32 1 1320181"/>
                <a:gd name="f42" fmla="*/ f33 1 13201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112290" h="13201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9528">
              <a:solidFill>
                <a:srgbClr val="4A7EBB"/>
              </a:solidFill>
              <a:prstDash val="solid"/>
            </a:ln>
          </p:spPr>
          <p:txBody>
            <a:bodyPr vert="horz" wrap="square" lIns="97721" tIns="78034" rIns="97721" bIns="78034" anchor="ctr" anchorCtr="1" compatLnSpc="1"/>
            <a:lstStyle/>
            <a:p>
              <a:pPr marL="0" marR="0" lvl="0" indent="0" algn="ctr" defTabSz="1377945" rtl="0" fontAlgn="auto" hangingPunct="1">
                <a:lnSpc>
                  <a:spcPct val="90000"/>
                </a:lnSpc>
                <a:spcBef>
                  <a:spcPts val="0"/>
                </a:spcBef>
                <a:spcAft>
                  <a:spcPts val="1300"/>
                </a:spcAft>
                <a:buNone/>
                <a:tabLst/>
                <a:defRPr sz="1800" b="0" i="0" u="none" strike="noStrike" kern="0" cap="none" spc="0" baseline="0">
                  <a:solidFill>
                    <a:srgbClr val="000000"/>
                  </a:solidFill>
                  <a:uFillTx/>
                </a:defRPr>
              </a:pPr>
              <a:r>
                <a:rPr lang="en-US" sz="3100" b="0" i="0" u="none" strike="noStrike" kern="1200" cap="none" spc="0" baseline="0">
                  <a:solidFill>
                    <a:srgbClr val="000000"/>
                  </a:solidFill>
                  <a:uFillTx/>
                  <a:latin typeface="Calibri"/>
                </a:rPr>
                <a:t>Funded Projects</a:t>
              </a:r>
            </a:p>
          </p:txBody>
        </p:sp>
        <p:sp>
          <p:nvSpPr>
            <p:cNvPr id="9" name="Freeform 8"/>
            <p:cNvSpPr/>
            <p:nvPr/>
          </p:nvSpPr>
          <p:spPr>
            <a:xfrm>
              <a:off x="5903969" y="2020888"/>
              <a:ext cx="2640357" cy="1320183"/>
            </a:xfrm>
            <a:custGeom>
              <a:avLst/>
              <a:gdLst>
                <a:gd name="f0" fmla="val 10800000"/>
                <a:gd name="f1" fmla="val 5400000"/>
                <a:gd name="f2" fmla="val 180"/>
                <a:gd name="f3" fmla="val w"/>
                <a:gd name="f4" fmla="val h"/>
                <a:gd name="f5" fmla="val 0"/>
                <a:gd name="f6" fmla="val 2640362"/>
                <a:gd name="f7" fmla="val 1320181"/>
                <a:gd name="f8" fmla="val 132018"/>
                <a:gd name="f9" fmla="val 59106"/>
                <a:gd name="f10" fmla="val 2508344"/>
                <a:gd name="f11" fmla="val 2581256"/>
                <a:gd name="f12" fmla="val 1188163"/>
                <a:gd name="f13" fmla="val 1261075"/>
                <a:gd name="f14" fmla="+- 0 0 -90"/>
                <a:gd name="f15" fmla="*/ f3 1 2640362"/>
                <a:gd name="f16" fmla="*/ f4 1 1320181"/>
                <a:gd name="f17" fmla="val f5"/>
                <a:gd name="f18" fmla="val f6"/>
                <a:gd name="f19" fmla="val f7"/>
                <a:gd name="f20" fmla="*/ f14 f0 1"/>
                <a:gd name="f21" fmla="+- f19 0 f17"/>
                <a:gd name="f22" fmla="+- f18 0 f17"/>
                <a:gd name="f23" fmla="*/ f20 1 f2"/>
                <a:gd name="f24" fmla="*/ f22 1 2640362"/>
                <a:gd name="f25" fmla="*/ f21 1 1320181"/>
                <a:gd name="f26" fmla="*/ 0 f22 1"/>
                <a:gd name="f27" fmla="*/ 132018 f21 1"/>
                <a:gd name="f28" fmla="*/ 132018 f22 1"/>
                <a:gd name="f29" fmla="*/ 0 f21 1"/>
                <a:gd name="f30" fmla="*/ 2508344 f22 1"/>
                <a:gd name="f31" fmla="*/ 2640362 f22 1"/>
                <a:gd name="f32" fmla="*/ 1188163 f21 1"/>
                <a:gd name="f33" fmla="*/ 1320181 f21 1"/>
                <a:gd name="f34" fmla="+- f23 0 f1"/>
                <a:gd name="f35" fmla="*/ f26 1 2640362"/>
                <a:gd name="f36" fmla="*/ f27 1 1320181"/>
                <a:gd name="f37" fmla="*/ f28 1 2640362"/>
                <a:gd name="f38" fmla="*/ f29 1 1320181"/>
                <a:gd name="f39" fmla="*/ f30 1 2640362"/>
                <a:gd name="f40" fmla="*/ f31 1 2640362"/>
                <a:gd name="f41" fmla="*/ f32 1 1320181"/>
                <a:gd name="f42" fmla="*/ f33 1 13201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640362" h="13201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109151" tIns="85660" rIns="109151" bIns="85660" anchor="ctr" anchorCtr="1" compatLnSpc="1"/>
            <a:lstStyle/>
            <a:p>
              <a:pPr marL="0" marR="0" lvl="0" indent="0" algn="ctr" defTabSz="1644648" rtl="0" fontAlgn="auto" hangingPunct="1">
                <a:lnSpc>
                  <a:spcPct val="90000"/>
                </a:lnSpc>
                <a:spcBef>
                  <a:spcPts val="0"/>
                </a:spcBef>
                <a:spcAft>
                  <a:spcPts val="1600"/>
                </a:spcAft>
                <a:buNone/>
                <a:tabLst/>
                <a:defRPr sz="1800" b="0" i="0" u="none" strike="noStrike" kern="0" cap="none" spc="0" baseline="0">
                  <a:solidFill>
                    <a:srgbClr val="000000"/>
                  </a:solidFill>
                  <a:uFillTx/>
                </a:defRPr>
              </a:pPr>
              <a:r>
                <a:rPr lang="en-US" sz="3700" b="0" i="0" u="none" strike="noStrike" kern="1200" cap="none" spc="0" baseline="0">
                  <a:solidFill>
                    <a:srgbClr val="FFFFFF"/>
                  </a:solidFill>
                  <a:uFillTx/>
                  <a:latin typeface="Calibri"/>
                </a:rPr>
                <a:t>Government of Rwanda</a:t>
              </a:r>
            </a:p>
          </p:txBody>
        </p:sp>
        <p:sp>
          <p:nvSpPr>
            <p:cNvPr id="10" name="Freeform 9"/>
            <p:cNvSpPr/>
            <p:nvPr/>
          </p:nvSpPr>
          <p:spPr>
            <a:xfrm>
              <a:off x="6168002" y="3341071"/>
              <a:ext cx="264033" cy="993513"/>
            </a:xfrm>
            <a:custGeom>
              <a:avLst/>
              <a:gdLst>
                <a:gd name="f0" fmla="val w"/>
                <a:gd name="f1" fmla="val h"/>
                <a:gd name="f2" fmla="val 0"/>
                <a:gd name="f3" fmla="val 264036"/>
                <a:gd name="f4" fmla="val 993515"/>
                <a:gd name="f5" fmla="*/ f0 1 264036"/>
                <a:gd name="f6" fmla="*/ f1 1 993515"/>
                <a:gd name="f7" fmla="val f2"/>
                <a:gd name="f8" fmla="val f3"/>
                <a:gd name="f9" fmla="val f4"/>
                <a:gd name="f10" fmla="+- f9 0 f7"/>
                <a:gd name="f11" fmla="+- f8 0 f7"/>
                <a:gd name="f12" fmla="*/ f11 1 264036"/>
                <a:gd name="f13" fmla="*/ f10 1 993515"/>
                <a:gd name="f14" fmla="*/ 0 1 f12"/>
                <a:gd name="f15" fmla="*/ 264036 1 f12"/>
                <a:gd name="f16" fmla="*/ 0 1 f13"/>
                <a:gd name="f17" fmla="*/ 993515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264036" h="993515">
                  <a:moveTo>
                    <a:pt x="f2" y="f2"/>
                  </a:moveTo>
                  <a:lnTo>
                    <a:pt x="f2" y="f4"/>
                  </a:lnTo>
                  <a:lnTo>
                    <a:pt x="f3" y="f4"/>
                  </a:lnTo>
                </a:path>
              </a:pathLst>
            </a:custGeom>
            <a:noFill/>
            <a:ln w="9528">
              <a:solidFill>
                <a:srgbClr val="396395"/>
              </a:solidFill>
              <a:prstDash val="solid"/>
            </a:ln>
          </p:spPr>
          <p:txBody>
            <a:bodyPr lIns="0" tIns="0" rIns="0" bIns="0"/>
            <a:lstStyle/>
            <a:p>
              <a:endParaRPr lang="en-GB"/>
            </a:p>
          </p:txBody>
        </p:sp>
        <p:sp>
          <p:nvSpPr>
            <p:cNvPr id="11" name="Freeform 10"/>
            <p:cNvSpPr/>
            <p:nvPr/>
          </p:nvSpPr>
          <p:spPr>
            <a:xfrm>
              <a:off x="6432035" y="3674488"/>
              <a:ext cx="2112291" cy="1320183"/>
            </a:xfrm>
            <a:custGeom>
              <a:avLst/>
              <a:gdLst>
                <a:gd name="f0" fmla="val 10800000"/>
                <a:gd name="f1" fmla="val 5400000"/>
                <a:gd name="f2" fmla="val 180"/>
                <a:gd name="f3" fmla="val w"/>
                <a:gd name="f4" fmla="val h"/>
                <a:gd name="f5" fmla="val 0"/>
                <a:gd name="f6" fmla="val 2112290"/>
                <a:gd name="f7" fmla="val 1320181"/>
                <a:gd name="f8" fmla="val 132018"/>
                <a:gd name="f9" fmla="val 59106"/>
                <a:gd name="f10" fmla="val 1980272"/>
                <a:gd name="f11" fmla="val 2053184"/>
                <a:gd name="f12" fmla="val 1188163"/>
                <a:gd name="f13" fmla="val 1261075"/>
                <a:gd name="f14" fmla="+- 0 0 -90"/>
                <a:gd name="f15" fmla="*/ f3 1 2112290"/>
                <a:gd name="f16" fmla="*/ f4 1 1320181"/>
                <a:gd name="f17" fmla="val f5"/>
                <a:gd name="f18" fmla="val f6"/>
                <a:gd name="f19" fmla="val f7"/>
                <a:gd name="f20" fmla="*/ f14 f0 1"/>
                <a:gd name="f21" fmla="+- f19 0 f17"/>
                <a:gd name="f22" fmla="+- f18 0 f17"/>
                <a:gd name="f23" fmla="*/ f20 1 f2"/>
                <a:gd name="f24" fmla="*/ f22 1 2112290"/>
                <a:gd name="f25" fmla="*/ f21 1 1320181"/>
                <a:gd name="f26" fmla="*/ 0 f22 1"/>
                <a:gd name="f27" fmla="*/ 132018 f21 1"/>
                <a:gd name="f28" fmla="*/ 132018 f22 1"/>
                <a:gd name="f29" fmla="*/ 0 f21 1"/>
                <a:gd name="f30" fmla="*/ 1980272 f22 1"/>
                <a:gd name="f31" fmla="*/ 2112290 f22 1"/>
                <a:gd name="f32" fmla="*/ 1188163 f21 1"/>
                <a:gd name="f33" fmla="*/ 1320181 f21 1"/>
                <a:gd name="f34" fmla="+- f23 0 f1"/>
                <a:gd name="f35" fmla="*/ f26 1 2112290"/>
                <a:gd name="f36" fmla="*/ f27 1 1320181"/>
                <a:gd name="f37" fmla="*/ f28 1 2112290"/>
                <a:gd name="f38" fmla="*/ f29 1 1320181"/>
                <a:gd name="f39" fmla="*/ f30 1 2112290"/>
                <a:gd name="f40" fmla="*/ f31 1 2112290"/>
                <a:gd name="f41" fmla="*/ f32 1 1320181"/>
                <a:gd name="f42" fmla="*/ f33 1 13201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112290" h="13201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9528">
              <a:solidFill>
                <a:srgbClr val="4A7EBB"/>
              </a:solidFill>
              <a:prstDash val="solid"/>
            </a:ln>
          </p:spPr>
          <p:txBody>
            <a:bodyPr vert="horz" wrap="square" lIns="97721" tIns="78034" rIns="97721" bIns="78034" anchor="ctr" anchorCtr="1" compatLnSpc="1"/>
            <a:lstStyle/>
            <a:p>
              <a:pPr marL="0" marR="0" lvl="0" indent="0" algn="ctr" defTabSz="1377945" rtl="0" fontAlgn="auto" hangingPunct="1">
                <a:lnSpc>
                  <a:spcPct val="90000"/>
                </a:lnSpc>
                <a:spcBef>
                  <a:spcPts val="0"/>
                </a:spcBef>
                <a:spcAft>
                  <a:spcPts val="1300"/>
                </a:spcAft>
                <a:buNone/>
                <a:tabLst/>
                <a:defRPr sz="1800" b="0" i="0" u="none" strike="noStrike" kern="0" cap="none" spc="0" baseline="0">
                  <a:solidFill>
                    <a:srgbClr val="000000"/>
                  </a:solidFill>
                  <a:uFillTx/>
                </a:defRPr>
              </a:pPr>
              <a:r>
                <a:rPr lang="en-US" sz="3100" b="0" i="0" u="none" strike="noStrike" kern="1200" cap="none" spc="0" baseline="0">
                  <a:solidFill>
                    <a:srgbClr val="000000"/>
                  </a:solidFill>
                  <a:uFillTx/>
                  <a:latin typeface="Calibri"/>
                </a:rPr>
                <a:t>MINALOC</a:t>
              </a:r>
            </a:p>
          </p:txBody>
        </p:sp>
        <p:sp>
          <p:nvSpPr>
            <p:cNvPr id="12" name="Freeform 11"/>
            <p:cNvSpPr/>
            <p:nvPr/>
          </p:nvSpPr>
          <p:spPr>
            <a:xfrm>
              <a:off x="6168002" y="3341071"/>
              <a:ext cx="264033" cy="2647123"/>
            </a:xfrm>
            <a:custGeom>
              <a:avLst/>
              <a:gdLst>
                <a:gd name="f0" fmla="val w"/>
                <a:gd name="f1" fmla="val h"/>
                <a:gd name="f2" fmla="val 0"/>
                <a:gd name="f3" fmla="val 264036"/>
                <a:gd name="f4" fmla="val 2647121"/>
                <a:gd name="f5" fmla="*/ f0 1 264036"/>
                <a:gd name="f6" fmla="*/ f1 1 2647121"/>
                <a:gd name="f7" fmla="val f2"/>
                <a:gd name="f8" fmla="val f3"/>
                <a:gd name="f9" fmla="val f4"/>
                <a:gd name="f10" fmla="+- f9 0 f7"/>
                <a:gd name="f11" fmla="+- f8 0 f7"/>
                <a:gd name="f12" fmla="*/ f11 1 264036"/>
                <a:gd name="f13" fmla="*/ f10 1 2647121"/>
                <a:gd name="f14" fmla="*/ 0 1 f12"/>
                <a:gd name="f15" fmla="*/ 264036 1 f12"/>
                <a:gd name="f16" fmla="*/ 0 1 f13"/>
                <a:gd name="f17" fmla="*/ 2647121 1 f13"/>
                <a:gd name="f18" fmla="*/ f14 f5 1"/>
                <a:gd name="f19" fmla="*/ f15 f5 1"/>
                <a:gd name="f20" fmla="*/ f17 f6 1"/>
                <a:gd name="f21" fmla="*/ f16 f6 1"/>
              </a:gdLst>
              <a:ahLst/>
              <a:cxnLst>
                <a:cxn ang="3cd4">
                  <a:pos x="hc" y="t"/>
                </a:cxn>
                <a:cxn ang="0">
                  <a:pos x="r" y="vc"/>
                </a:cxn>
                <a:cxn ang="cd4">
                  <a:pos x="hc" y="b"/>
                </a:cxn>
                <a:cxn ang="cd2">
                  <a:pos x="l" y="vc"/>
                </a:cxn>
              </a:cxnLst>
              <a:rect l="f18" t="f21" r="f19" b="f20"/>
              <a:pathLst>
                <a:path w="264036" h="2647121">
                  <a:moveTo>
                    <a:pt x="f2" y="f2"/>
                  </a:moveTo>
                  <a:lnTo>
                    <a:pt x="f2" y="f4"/>
                  </a:lnTo>
                  <a:lnTo>
                    <a:pt x="f3" y="f4"/>
                  </a:lnTo>
                </a:path>
              </a:pathLst>
            </a:custGeom>
            <a:noFill/>
            <a:ln w="9528">
              <a:solidFill>
                <a:srgbClr val="396395"/>
              </a:solidFill>
              <a:prstDash val="solid"/>
            </a:ln>
          </p:spPr>
          <p:txBody>
            <a:bodyPr lIns="0" tIns="0" rIns="0" bIns="0"/>
            <a:lstStyle/>
            <a:p>
              <a:endParaRPr lang="en-GB"/>
            </a:p>
          </p:txBody>
        </p:sp>
        <p:sp>
          <p:nvSpPr>
            <p:cNvPr id="13" name="Freeform 12"/>
            <p:cNvSpPr/>
            <p:nvPr/>
          </p:nvSpPr>
          <p:spPr>
            <a:xfrm>
              <a:off x="6432035" y="5328099"/>
              <a:ext cx="2112291" cy="1320183"/>
            </a:xfrm>
            <a:custGeom>
              <a:avLst/>
              <a:gdLst>
                <a:gd name="f0" fmla="val 10800000"/>
                <a:gd name="f1" fmla="val 5400000"/>
                <a:gd name="f2" fmla="val 180"/>
                <a:gd name="f3" fmla="val w"/>
                <a:gd name="f4" fmla="val h"/>
                <a:gd name="f5" fmla="val 0"/>
                <a:gd name="f6" fmla="val 2112290"/>
                <a:gd name="f7" fmla="val 1320181"/>
                <a:gd name="f8" fmla="val 132018"/>
                <a:gd name="f9" fmla="val 59106"/>
                <a:gd name="f10" fmla="val 1980272"/>
                <a:gd name="f11" fmla="val 2053184"/>
                <a:gd name="f12" fmla="val 1188163"/>
                <a:gd name="f13" fmla="val 1261075"/>
                <a:gd name="f14" fmla="+- 0 0 -90"/>
                <a:gd name="f15" fmla="*/ f3 1 2112290"/>
                <a:gd name="f16" fmla="*/ f4 1 1320181"/>
                <a:gd name="f17" fmla="val f5"/>
                <a:gd name="f18" fmla="val f6"/>
                <a:gd name="f19" fmla="val f7"/>
                <a:gd name="f20" fmla="*/ f14 f0 1"/>
                <a:gd name="f21" fmla="+- f19 0 f17"/>
                <a:gd name="f22" fmla="+- f18 0 f17"/>
                <a:gd name="f23" fmla="*/ f20 1 f2"/>
                <a:gd name="f24" fmla="*/ f22 1 2112290"/>
                <a:gd name="f25" fmla="*/ f21 1 1320181"/>
                <a:gd name="f26" fmla="*/ 0 f22 1"/>
                <a:gd name="f27" fmla="*/ 132018 f21 1"/>
                <a:gd name="f28" fmla="*/ 132018 f22 1"/>
                <a:gd name="f29" fmla="*/ 0 f21 1"/>
                <a:gd name="f30" fmla="*/ 1980272 f22 1"/>
                <a:gd name="f31" fmla="*/ 2112290 f22 1"/>
                <a:gd name="f32" fmla="*/ 1188163 f21 1"/>
                <a:gd name="f33" fmla="*/ 1320181 f21 1"/>
                <a:gd name="f34" fmla="+- f23 0 f1"/>
                <a:gd name="f35" fmla="*/ f26 1 2112290"/>
                <a:gd name="f36" fmla="*/ f27 1 1320181"/>
                <a:gd name="f37" fmla="*/ f28 1 2112290"/>
                <a:gd name="f38" fmla="*/ f29 1 1320181"/>
                <a:gd name="f39" fmla="*/ f30 1 2112290"/>
                <a:gd name="f40" fmla="*/ f31 1 2112290"/>
                <a:gd name="f41" fmla="*/ f32 1 1320181"/>
                <a:gd name="f42" fmla="*/ f33 1 132018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112290" h="132018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9528">
              <a:solidFill>
                <a:srgbClr val="4A7EBB"/>
              </a:solidFill>
              <a:prstDash val="solid"/>
            </a:ln>
          </p:spPr>
          <p:txBody>
            <a:bodyPr vert="horz" wrap="square" lIns="97721" tIns="78034" rIns="97721" bIns="78034" anchor="ctr" anchorCtr="1" compatLnSpc="1"/>
            <a:lstStyle/>
            <a:p>
              <a:pPr marL="0" marR="0" lvl="0" indent="0" algn="ctr" defTabSz="1377945" rtl="0" fontAlgn="auto" hangingPunct="1">
                <a:lnSpc>
                  <a:spcPct val="90000"/>
                </a:lnSpc>
                <a:spcBef>
                  <a:spcPts val="0"/>
                </a:spcBef>
                <a:spcAft>
                  <a:spcPts val="1300"/>
                </a:spcAft>
                <a:buNone/>
                <a:tabLst/>
                <a:defRPr sz="1800" b="0" i="0" u="none" strike="noStrike" kern="0" cap="none" spc="0" baseline="0">
                  <a:solidFill>
                    <a:srgbClr val="000000"/>
                  </a:solidFill>
                  <a:uFillTx/>
                </a:defRPr>
              </a:pPr>
              <a:r>
                <a:rPr lang="en-US" sz="3100" b="0" i="0" u="none" strike="noStrike" kern="1200" cap="none" spc="0" baseline="0">
                  <a:solidFill>
                    <a:srgbClr val="000000"/>
                  </a:solidFill>
                  <a:uFillTx/>
                  <a:latin typeface="Calibri"/>
                </a:rPr>
                <a:t>FARG/CNLG</a:t>
              </a:r>
            </a:p>
          </p:txBody>
        </p:sp>
      </p:grpSp>
      <p:sp>
        <p:nvSpPr>
          <p:cNvPr id="14" name="Diagram 4"/>
          <p:cNvSpPr/>
          <p:nvPr/>
        </p:nvSpPr>
        <p:spPr>
          <a:xfrm>
            <a:off x="3629381" y="2627098"/>
            <a:ext cx="1912677" cy="765069"/>
          </a:xfrm>
          <a:custGeom>
            <a:avLst/>
            <a:gdLst>
              <a:gd name="f0" fmla="val 10800000"/>
              <a:gd name="f1" fmla="val 5400000"/>
              <a:gd name="f2" fmla="val 180"/>
              <a:gd name="f3" fmla="val w"/>
              <a:gd name="f4" fmla="val h"/>
              <a:gd name="f5" fmla="val 0"/>
              <a:gd name="f6" fmla="val 1912675"/>
              <a:gd name="f7" fmla="val 765070"/>
              <a:gd name="f8" fmla="val 382535"/>
              <a:gd name="f9" fmla="val 191268"/>
              <a:gd name="f10" fmla="val 1530140"/>
              <a:gd name="f11" fmla="val 573803"/>
              <a:gd name="f12" fmla="+- 0 0 -90"/>
              <a:gd name="f13" fmla="*/ f3 1 1912675"/>
              <a:gd name="f14" fmla="*/ f4 1 765070"/>
              <a:gd name="f15" fmla="val f5"/>
              <a:gd name="f16" fmla="val f6"/>
              <a:gd name="f17" fmla="val f7"/>
              <a:gd name="f18" fmla="*/ f12 f0 1"/>
              <a:gd name="f19" fmla="+- f17 0 f15"/>
              <a:gd name="f20" fmla="+- f16 0 f15"/>
              <a:gd name="f21" fmla="*/ f18 1 f2"/>
              <a:gd name="f22" fmla="*/ f20 1 1912675"/>
              <a:gd name="f23" fmla="*/ f19 1 765070"/>
              <a:gd name="f24" fmla="*/ 0 f20 1"/>
              <a:gd name="f25" fmla="*/ 382535 f19 1"/>
              <a:gd name="f26" fmla="*/ 382535 f20 1"/>
              <a:gd name="f27" fmla="*/ 0 f19 1"/>
              <a:gd name="f28" fmla="*/ 191268 f19 1"/>
              <a:gd name="f29" fmla="*/ 1530140 f20 1"/>
              <a:gd name="f30" fmla="*/ 1912675 f20 1"/>
              <a:gd name="f31" fmla="*/ 765070 f19 1"/>
              <a:gd name="f32" fmla="*/ 573803 f19 1"/>
              <a:gd name="f33" fmla="+- f21 0 f1"/>
              <a:gd name="f34" fmla="*/ f24 1 1912675"/>
              <a:gd name="f35" fmla="*/ f25 1 765070"/>
              <a:gd name="f36" fmla="*/ f26 1 1912675"/>
              <a:gd name="f37" fmla="*/ f27 1 765070"/>
              <a:gd name="f38" fmla="*/ f28 1 765070"/>
              <a:gd name="f39" fmla="*/ f29 1 1912675"/>
              <a:gd name="f40" fmla="*/ f30 1 1912675"/>
              <a:gd name="f41" fmla="*/ f31 1 765070"/>
              <a:gd name="f42" fmla="*/ f32 1 765070"/>
              <a:gd name="f43" fmla="*/ f15 1 f22"/>
              <a:gd name="f44" fmla="*/ f16 1 f22"/>
              <a:gd name="f45" fmla="*/ f15 1 f23"/>
              <a:gd name="f46" fmla="*/ f17 1 f23"/>
              <a:gd name="f47" fmla="*/ f34 1 f22"/>
              <a:gd name="f48" fmla="*/ f35 1 f23"/>
              <a:gd name="f49" fmla="*/ f36 1 f22"/>
              <a:gd name="f50" fmla="*/ f37 1 f23"/>
              <a:gd name="f51" fmla="*/ f38 1 f23"/>
              <a:gd name="f52" fmla="*/ f39 1 f22"/>
              <a:gd name="f53" fmla="*/ f40 1 f22"/>
              <a:gd name="f54" fmla="*/ f41 1 f23"/>
              <a:gd name="f55" fmla="*/ f42 1 f23"/>
              <a:gd name="f56" fmla="*/ f43 f13 1"/>
              <a:gd name="f57" fmla="*/ f44 f13 1"/>
              <a:gd name="f58" fmla="*/ f46 f14 1"/>
              <a:gd name="f59" fmla="*/ f45 f14 1"/>
              <a:gd name="f60" fmla="*/ f47 f13 1"/>
              <a:gd name="f61" fmla="*/ f48 f14 1"/>
              <a:gd name="f62" fmla="*/ f49 f13 1"/>
              <a:gd name="f63" fmla="*/ f50 f14 1"/>
              <a:gd name="f64" fmla="*/ f51 f14 1"/>
              <a:gd name="f65" fmla="*/ f52 f13 1"/>
              <a:gd name="f66" fmla="*/ f53 f13 1"/>
              <a:gd name="f67" fmla="*/ f54 f14 1"/>
              <a:gd name="f68" fmla="*/ f55 f14 1"/>
            </a:gdLst>
            <a:ahLst/>
            <a:cxnLst>
              <a:cxn ang="3cd4">
                <a:pos x="hc" y="t"/>
              </a:cxn>
              <a:cxn ang="0">
                <a:pos x="r" y="vc"/>
              </a:cxn>
              <a:cxn ang="cd4">
                <a:pos x="hc" y="b"/>
              </a:cxn>
              <a:cxn ang="cd2">
                <a:pos x="l" y="vc"/>
              </a:cxn>
              <a:cxn ang="f33">
                <a:pos x="f60" y="f61"/>
              </a:cxn>
              <a:cxn ang="f33">
                <a:pos x="f62" y="f63"/>
              </a:cxn>
              <a:cxn ang="f33">
                <a:pos x="f62" y="f64"/>
              </a:cxn>
              <a:cxn ang="f33">
                <a:pos x="f65" y="f64"/>
              </a:cxn>
              <a:cxn ang="f33">
                <a:pos x="f65" y="f63"/>
              </a:cxn>
              <a:cxn ang="f33">
                <a:pos x="f66" y="f61"/>
              </a:cxn>
              <a:cxn ang="f33">
                <a:pos x="f65" y="f67"/>
              </a:cxn>
              <a:cxn ang="f33">
                <a:pos x="f65" y="f68"/>
              </a:cxn>
              <a:cxn ang="f33">
                <a:pos x="f62" y="f68"/>
              </a:cxn>
              <a:cxn ang="f33">
                <a:pos x="f62" y="f67"/>
              </a:cxn>
              <a:cxn ang="f33">
                <a:pos x="f60" y="f61"/>
              </a:cxn>
            </a:cxnLst>
            <a:rect l="f56" t="f59" r="f57" b="f58"/>
            <a:pathLst>
              <a:path w="1912675" h="765070">
                <a:moveTo>
                  <a:pt x="f5" y="f8"/>
                </a:moveTo>
                <a:lnTo>
                  <a:pt x="f8" y="f5"/>
                </a:lnTo>
                <a:lnTo>
                  <a:pt x="f8" y="f9"/>
                </a:lnTo>
                <a:lnTo>
                  <a:pt x="f10" y="f9"/>
                </a:lnTo>
                <a:lnTo>
                  <a:pt x="f10" y="f5"/>
                </a:lnTo>
                <a:lnTo>
                  <a:pt x="f6" y="f8"/>
                </a:lnTo>
                <a:lnTo>
                  <a:pt x="f10" y="f7"/>
                </a:lnTo>
                <a:lnTo>
                  <a:pt x="f10" y="f11"/>
                </a:lnTo>
                <a:lnTo>
                  <a:pt x="f8" y="f11"/>
                </a:lnTo>
                <a:lnTo>
                  <a:pt x="f8" y="f7"/>
                </a:lnTo>
                <a:lnTo>
                  <a:pt x="f5" y="f8"/>
                </a:lnTo>
                <a:close/>
              </a:path>
            </a:pathLst>
          </a:custGeom>
          <a:gradFill>
            <a:gsLst>
              <a:gs pos="0">
                <a:srgbClr val="2C5D98"/>
              </a:gs>
              <a:gs pos="100000">
                <a:srgbClr val="3C7BC7"/>
              </a:gs>
            </a:gsLst>
            <a:lin ang="16200000"/>
          </a:gradFill>
          <a:ln>
            <a:noFill/>
            <a:prstDash val="solid"/>
          </a:ln>
          <a:effectLst>
            <a:outerShdw dist="22997" dir="5400000" algn="tl">
              <a:srgbClr val="000000">
                <a:alpha val="35000"/>
              </a:srgbClr>
            </a:outerShdw>
          </a:effectLst>
        </p:spPr>
        <p:txBody>
          <a:bodyPr vert="horz" wrap="square" lIns="271275" tIns="217938" rIns="217938" bIns="217938"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US" sz="2000" b="0" i="0" u="none" strike="noStrike" kern="1200" cap="none" spc="0" baseline="0">
                <a:solidFill>
                  <a:srgbClr val="FFFFFF"/>
                </a:solidFill>
                <a:uFillTx/>
                <a:latin typeface="Calibri"/>
              </a:rPr>
              <a:t>Collaboration</a:t>
            </a:r>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Slide118">
    <p:spTree>
      <p:nvGrpSpPr>
        <p:cNvPr id="1" name=""/>
        <p:cNvGrpSpPr/>
        <p:nvPr/>
      </p:nvGrpSpPr>
      <p:grpSpPr>
        <a:xfrm>
          <a:off x="0" y="0"/>
          <a:ext cx="0" cy="0"/>
          <a:chOff x="0" y="0"/>
          <a:chExt cx="0" cy="0"/>
        </a:xfrm>
      </p:grpSpPr>
      <p:sp>
        <p:nvSpPr>
          <p:cNvPr id="2" name="Title 1"/>
          <p:cNvSpPr txBox="1">
            <a:spLocks noGrp="1"/>
          </p:cNvSpPr>
          <p:nvPr>
            <p:ph type="title"/>
          </p:nvPr>
        </p:nvSpPr>
        <p:spPr>
          <a:xfrm>
            <a:off x="2250640" y="440119"/>
            <a:ext cx="5422492" cy="886968"/>
          </a:xfrm>
        </p:spPr>
        <p:txBody>
          <a:bodyPr/>
          <a:lstStyle/>
          <a:p>
            <a:pPr lvl="0"/>
            <a:r>
              <a:rPr lang="en-US"/>
              <a:t>Taking the ITFSGR forward…</a:t>
            </a:r>
          </a:p>
        </p:txBody>
      </p:sp>
      <p:sp>
        <p:nvSpPr>
          <p:cNvPr id="3" name="Content Placeholder 2"/>
          <p:cNvSpPr txBox="1">
            <a:spLocks noGrp="1"/>
          </p:cNvSpPr>
          <p:nvPr>
            <p:ph idx="1"/>
          </p:nvPr>
        </p:nvSpPr>
        <p:spPr>
          <a:xfrm>
            <a:off x="603522" y="1685028"/>
            <a:ext cx="7772079" cy="4441131"/>
          </a:xfrm>
        </p:spPr>
        <p:txBody>
          <a:bodyPr/>
          <a:lstStyle/>
          <a:p>
            <a:pPr lvl="1">
              <a:lnSpc>
                <a:spcPct val="80000"/>
              </a:lnSpc>
              <a:spcBef>
                <a:spcPts val="500"/>
              </a:spcBef>
            </a:pPr>
            <a:r>
              <a:rPr lang="en-US" sz="2000"/>
              <a:t>Next steps.</a:t>
            </a:r>
          </a:p>
          <a:p>
            <a:pPr lvl="0">
              <a:lnSpc>
                <a:spcPct val="80000"/>
              </a:lnSpc>
              <a:spcBef>
                <a:spcPts val="500"/>
              </a:spcBef>
            </a:pPr>
            <a:r>
              <a:rPr lang="en-US" sz="2200"/>
              <a:t>Consult with survivors organizations in Rwanda.</a:t>
            </a:r>
          </a:p>
          <a:p>
            <a:pPr lvl="0">
              <a:lnSpc>
                <a:spcPct val="80000"/>
              </a:lnSpc>
              <a:spcBef>
                <a:spcPts val="500"/>
              </a:spcBef>
            </a:pPr>
            <a:r>
              <a:rPr lang="en-US" sz="2200"/>
              <a:t>Engage with potential donors/partners (INGOs, U.N agencies, Government of Rwanda…)</a:t>
            </a:r>
          </a:p>
          <a:p>
            <a:pPr lvl="0">
              <a:lnSpc>
                <a:spcPct val="80000"/>
              </a:lnSpc>
              <a:spcBef>
                <a:spcPts val="500"/>
              </a:spcBef>
            </a:pPr>
            <a:r>
              <a:rPr lang="en-US" sz="2200"/>
              <a:t>Create a database containing potential members of the Advisory Group/Board of Trustees.</a:t>
            </a:r>
          </a:p>
          <a:p>
            <a:pPr lvl="0">
              <a:lnSpc>
                <a:spcPct val="80000"/>
              </a:lnSpc>
              <a:spcBef>
                <a:spcPts val="500"/>
              </a:spcBef>
            </a:pPr>
            <a:r>
              <a:rPr lang="en-US" sz="2200"/>
              <a:t>Collaborate with law firm to legally establish the fund. </a:t>
            </a:r>
          </a:p>
          <a:p>
            <a:pPr lvl="0">
              <a:lnSpc>
                <a:spcPct val="80000"/>
              </a:lnSpc>
              <a:spcBef>
                <a:spcPts val="500"/>
              </a:spcBef>
            </a:pPr>
            <a:endParaRPr lang="en-US" sz="2200"/>
          </a:p>
          <a:p>
            <a:pPr lvl="1">
              <a:lnSpc>
                <a:spcPct val="80000"/>
              </a:lnSpc>
              <a:spcBef>
                <a:spcPts val="500"/>
              </a:spcBef>
            </a:pPr>
            <a:r>
              <a:rPr lang="en-US" sz="2000"/>
              <a:t>Challenges.</a:t>
            </a:r>
          </a:p>
          <a:p>
            <a:pPr lvl="0">
              <a:lnSpc>
                <a:spcPct val="80000"/>
              </a:lnSpc>
              <a:spcBef>
                <a:spcPts val="500"/>
              </a:spcBef>
            </a:pPr>
            <a:r>
              <a:rPr lang="en-US" sz="2200"/>
              <a:t>Logistical challenges </a:t>
            </a:r>
            <a:r>
              <a:rPr lang="en-US" sz="2200">
                <a:latin typeface="Wingdings"/>
              </a:rPr>
              <a:t></a:t>
            </a:r>
            <a:r>
              <a:rPr lang="en-US" sz="2200"/>
              <a:t> Agreeing with all stakeholders in terms of governance/structure of fund; application process; disbursement of fund process.</a:t>
            </a:r>
          </a:p>
          <a:p>
            <a:pPr lvl="0">
              <a:lnSpc>
                <a:spcPct val="80000"/>
              </a:lnSpc>
              <a:spcBef>
                <a:spcPts val="500"/>
              </a:spcBef>
            </a:pPr>
            <a:r>
              <a:rPr lang="en-US" sz="2200"/>
              <a:t>Avoiding bureaucracy in order to make sure funds are quickly allocated to the beneficiaries. </a:t>
            </a:r>
          </a:p>
          <a:p>
            <a:pPr lvl="0">
              <a:lnSpc>
                <a:spcPct val="80000"/>
              </a:lnSpc>
              <a:spcBef>
                <a:spcPts val="500"/>
              </a:spcBef>
            </a:pPr>
            <a:endParaRPr lang="en-US" sz="2200"/>
          </a:p>
          <a:p>
            <a:pPr lvl="0">
              <a:lnSpc>
                <a:spcPct val="80000"/>
              </a:lnSpc>
              <a:spcBef>
                <a:spcPts val="500"/>
              </a:spcBef>
            </a:pPr>
            <a:endParaRPr lang="en-US" sz="22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Slide119">
    <p:spTree>
      <p:nvGrpSpPr>
        <p:cNvPr id="1" name=""/>
        <p:cNvGrpSpPr/>
        <p:nvPr/>
      </p:nvGrpSpPr>
      <p:grpSpPr>
        <a:xfrm>
          <a:off x="0" y="0"/>
          <a:ext cx="0" cy="0"/>
          <a:chOff x="0" y="0"/>
          <a:chExt cx="0" cy="0"/>
        </a:xfrm>
      </p:grpSpPr>
      <p:sp>
        <p:nvSpPr>
          <p:cNvPr id="2" name="Title 1"/>
          <p:cNvSpPr txBox="1">
            <a:spLocks noGrp="1"/>
          </p:cNvSpPr>
          <p:nvPr>
            <p:ph type="title"/>
          </p:nvPr>
        </p:nvSpPr>
        <p:spPr>
          <a:xfrm>
            <a:off x="2347301" y="685800"/>
            <a:ext cx="4948239" cy="886968"/>
          </a:xfrm>
        </p:spPr>
        <p:txBody>
          <a:bodyPr/>
          <a:lstStyle/>
          <a:p>
            <a:pPr lvl="0"/>
            <a:r>
              <a:rPr lang="en-US"/>
              <a:t>Questions to think about…</a:t>
            </a:r>
          </a:p>
        </p:txBody>
      </p:sp>
      <p:sp>
        <p:nvSpPr>
          <p:cNvPr id="3" name="Content Placeholder 2"/>
          <p:cNvSpPr txBox="1">
            <a:spLocks noGrp="1"/>
          </p:cNvSpPr>
          <p:nvPr>
            <p:ph idx="1"/>
          </p:nvPr>
        </p:nvSpPr>
        <p:spPr>
          <a:xfrm>
            <a:off x="532967" y="2020888"/>
            <a:ext cx="7842635" cy="4105271"/>
          </a:xfrm>
        </p:spPr>
        <p:txBody>
          <a:bodyPr/>
          <a:lstStyle/>
          <a:p>
            <a:pPr lvl="0">
              <a:lnSpc>
                <a:spcPct val="90000"/>
              </a:lnSpc>
              <a:spcBef>
                <a:spcPts val="500"/>
              </a:spcBef>
            </a:pPr>
            <a:r>
              <a:rPr lang="en-US" sz="2200"/>
              <a:t>What are your views on the establishment of the ITFSGR?</a:t>
            </a:r>
          </a:p>
          <a:p>
            <a:pPr lvl="1">
              <a:lnSpc>
                <a:spcPct val="90000"/>
              </a:lnSpc>
              <a:spcBef>
                <a:spcPts val="500"/>
              </a:spcBef>
            </a:pPr>
            <a:r>
              <a:rPr lang="en-US" sz="2200"/>
              <a:t>A good idea? Achievable? </a:t>
            </a:r>
          </a:p>
          <a:p>
            <a:pPr lvl="0">
              <a:lnSpc>
                <a:spcPct val="90000"/>
              </a:lnSpc>
              <a:spcBef>
                <a:spcPts val="500"/>
              </a:spcBef>
            </a:pPr>
            <a:r>
              <a:rPr lang="en-US" sz="2200"/>
              <a:t>What role do you think survivor’s organizations should play in the governance of the ITFSGR?</a:t>
            </a:r>
          </a:p>
          <a:p>
            <a:pPr lvl="0">
              <a:lnSpc>
                <a:spcPct val="90000"/>
              </a:lnSpc>
              <a:spcBef>
                <a:spcPts val="500"/>
              </a:spcBef>
            </a:pPr>
            <a:r>
              <a:rPr lang="en-US" sz="2200"/>
              <a:t>What role should other INGOs (such as SURF) play in the trust fund?</a:t>
            </a:r>
          </a:p>
          <a:p>
            <a:pPr lvl="1">
              <a:lnSpc>
                <a:spcPct val="90000"/>
              </a:lnSpc>
              <a:spcBef>
                <a:spcPts val="500"/>
              </a:spcBef>
            </a:pPr>
            <a:r>
              <a:rPr lang="en-US" sz="2200"/>
              <a:t>Is it a priority (compared to national advocacy work)?</a:t>
            </a:r>
          </a:p>
          <a:p>
            <a:pPr lvl="0">
              <a:lnSpc>
                <a:spcPct val="90000"/>
              </a:lnSpc>
              <a:spcBef>
                <a:spcPts val="500"/>
              </a:spcBef>
            </a:pPr>
            <a:r>
              <a:rPr lang="en-US" sz="2200"/>
              <a:t>What role do you think the Government of Rwanda should play in the trust fund? </a:t>
            </a:r>
          </a:p>
          <a:p>
            <a:pPr lvl="0">
              <a:lnSpc>
                <a:spcPct val="90000"/>
              </a:lnSpc>
              <a:spcBef>
                <a:spcPts val="700"/>
              </a:spcBef>
            </a:pPr>
            <a:endParaRPr lang="en-US" sz="3000"/>
          </a:p>
          <a:p>
            <a:pPr lvl="4">
              <a:lnSpc>
                <a:spcPct val="90000"/>
              </a:lnSpc>
            </a:pPr>
            <a:r>
              <a:rPr lang="en-US" sz="1900"/>
              <a:t>THANK YOU !</a:t>
            </a:r>
          </a:p>
          <a:p>
            <a:pPr marL="3429000" lvl="7" indent="-228600" algn="l" rtl="0">
              <a:lnSpc>
                <a:spcPct val="90000"/>
              </a:lnSpc>
              <a:spcBef>
                <a:spcPts val="500"/>
              </a:spcBef>
            </a:pPr>
            <a:endParaRPr lang="en-US" sz="1900" kern="1200">
              <a:solidFill>
                <a:srgbClr val="000000"/>
              </a:solidFill>
              <a:latin typeface="Calibri"/>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Slide10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ITF</a:t>
            </a:r>
          </a:p>
        </p:txBody>
      </p:sp>
      <p:sp>
        <p:nvSpPr>
          <p:cNvPr id="3" name="Content Placeholder 2"/>
          <p:cNvSpPr txBox="1">
            <a:spLocks noGrp="1"/>
          </p:cNvSpPr>
          <p:nvPr>
            <p:ph idx="1"/>
          </p:nvPr>
        </p:nvSpPr>
        <p:spPr/>
        <p:txBody>
          <a:bodyPr/>
          <a:lstStyle/>
          <a:p>
            <a:pPr lvl="0">
              <a:spcBef>
                <a:spcPts val="700"/>
              </a:spcBef>
            </a:pPr>
            <a:r>
              <a:rPr lang="en-GB" sz="2800"/>
              <a:t>The concept of a vehicle that could solicit contributions from the international community was endorsed</a:t>
            </a:r>
          </a:p>
          <a:p>
            <a:pPr lvl="0">
              <a:spcBef>
                <a:spcPts val="700"/>
              </a:spcBef>
            </a:pPr>
            <a:r>
              <a:rPr lang="en-GB" sz="2800"/>
              <a:t>The relationship of it to the national mechanisms for compensation discussed was questioned </a:t>
            </a:r>
          </a:p>
          <a:p>
            <a:pPr lvl="1">
              <a:spcBef>
                <a:spcPts val="600"/>
              </a:spcBef>
            </a:pPr>
            <a:r>
              <a:rPr lang="en-GB" sz="2400"/>
              <a:t>Would  it complement or compete with them for potential international funding</a:t>
            </a:r>
          </a:p>
          <a:p>
            <a:pPr lvl="0">
              <a:spcBef>
                <a:spcPts val="700"/>
              </a:spcBef>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Slide10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ITF</a:t>
            </a:r>
          </a:p>
        </p:txBody>
      </p:sp>
      <p:sp>
        <p:nvSpPr>
          <p:cNvPr id="3" name="Content Placeholder 2"/>
          <p:cNvSpPr txBox="1">
            <a:spLocks noGrp="1"/>
          </p:cNvSpPr>
          <p:nvPr>
            <p:ph idx="1"/>
          </p:nvPr>
        </p:nvSpPr>
        <p:spPr/>
        <p:txBody>
          <a:bodyPr/>
          <a:lstStyle/>
          <a:p>
            <a:pPr lvl="0">
              <a:spcBef>
                <a:spcPts val="700"/>
              </a:spcBef>
            </a:pPr>
            <a:r>
              <a:rPr lang="en-GB" sz="2800"/>
              <a:t>The question of whether it will specifically relate to compensation, or more generally assistance, was discussed as to whether that would appeal or put off potential contributors</a:t>
            </a:r>
          </a:p>
          <a:p>
            <a:pPr lvl="0">
              <a:spcBef>
                <a:spcPts val="700"/>
              </a:spcBef>
            </a:pPr>
            <a:r>
              <a:rPr lang="en-GB" sz="2800"/>
              <a:t>The role of the Government of Rwanda in the establishment of the ITF was recognised as important</a:t>
            </a:r>
          </a:p>
          <a:p>
            <a:pPr lvl="0">
              <a:spcBef>
                <a:spcPts val="700"/>
              </a:spcBef>
            </a:pPr>
            <a:r>
              <a:rPr lang="en-GB" sz="2800"/>
              <a:t>The benefits and drawbacks of the establishment of the ITF were discussed</a:t>
            </a:r>
          </a:p>
          <a:p>
            <a:pPr lvl="0">
              <a:spcBef>
                <a:spcPts val="700"/>
              </a:spcBef>
            </a:pPr>
            <a:r>
              <a:rPr lang="en-GB" sz="2800"/>
              <a:t>The importance of formal representation of survivor’s organisations in the governance of the ITF was approved</a:t>
            </a:r>
          </a:p>
          <a:p>
            <a:pPr lvl="0">
              <a:spcBef>
                <a:spcPts val="700"/>
              </a:spcBef>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name="Slide10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ITF</a:t>
            </a:r>
          </a:p>
        </p:txBody>
      </p:sp>
      <p:sp>
        <p:nvSpPr>
          <p:cNvPr id="3" name="Content Placeholder 2"/>
          <p:cNvSpPr txBox="1">
            <a:spLocks noGrp="1"/>
          </p:cNvSpPr>
          <p:nvPr>
            <p:ph idx="1"/>
          </p:nvPr>
        </p:nvSpPr>
        <p:spPr/>
        <p:txBody>
          <a:bodyPr/>
          <a:lstStyle/>
          <a:p>
            <a:pPr lvl="0">
              <a:spcBef>
                <a:spcPts val="700"/>
              </a:spcBef>
            </a:pPr>
            <a:r>
              <a:rPr lang="en-GB" sz="2800"/>
              <a:t>It was concluded that further discussion was required to determine how it would be aligned with the other compensation mechanisms discussed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Slide10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ITF</a:t>
            </a:r>
          </a:p>
        </p:txBody>
      </p:sp>
      <p:sp>
        <p:nvSpPr>
          <p:cNvPr id="3" name="Content Placeholder 2"/>
          <p:cNvSpPr txBox="1">
            <a:spLocks noGrp="1"/>
          </p:cNvSpPr>
          <p:nvPr>
            <p:ph idx="1"/>
          </p:nvPr>
        </p:nvSpPr>
        <p:spPr/>
        <p:txBody>
          <a:bodyPr/>
          <a:lstStyle/>
          <a:p>
            <a:pPr marL="514350" lvl="0" indent="-514350">
              <a:spcBef>
                <a:spcPts val="700"/>
              </a:spcBef>
              <a:buAutoNum type="arabicPeriod"/>
            </a:pPr>
            <a:r>
              <a:rPr lang="en-US" sz="2800"/>
              <a:t>What are your views on the establishment of the ITFSGR? Is it achievable?</a:t>
            </a:r>
          </a:p>
          <a:p>
            <a:pPr marL="514350" lvl="0" indent="-514350">
              <a:spcBef>
                <a:spcPts val="700"/>
              </a:spcBef>
              <a:buAutoNum type="arabicPeriod"/>
            </a:pPr>
            <a:r>
              <a:rPr lang="en-US" sz="2800"/>
              <a:t>What role do you think the Government of Rwanda should play in the trust fund? </a:t>
            </a:r>
          </a:p>
          <a:p>
            <a:pPr marL="514350" lvl="0" indent="-514350">
              <a:spcBef>
                <a:spcPts val="700"/>
              </a:spcBef>
              <a:buAutoNum type="arabicPeriod"/>
            </a:pPr>
            <a:r>
              <a:rPr lang="en-US" sz="2800"/>
              <a:t>Should the ITF solicit funds for compensation and/or assistance?</a:t>
            </a:r>
          </a:p>
          <a:p>
            <a:pPr marL="514350" lvl="0" indent="-514350">
              <a:spcBef>
                <a:spcPts val="700"/>
              </a:spcBef>
              <a:buAutoNum type="arabicPeriod"/>
            </a:pPr>
            <a:r>
              <a:rPr lang="en-US" sz="2800"/>
              <a:t>What should be the relationship of the ITF with the national compensation mechanisms and FARG?</a:t>
            </a:r>
          </a:p>
          <a:p>
            <a:pPr marL="0" lvl="0" indent="0">
              <a:spcBef>
                <a:spcPts val="700"/>
              </a:spcBef>
              <a:buNone/>
            </a:pPr>
            <a:r>
              <a:rPr lang="en-GB" sz="280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Slide7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p:txBody>
          <a:bodyPr/>
          <a:lstStyle/>
          <a:p>
            <a:pPr marL="0" lvl="0" indent="0">
              <a:lnSpc>
                <a:spcPct val="90000"/>
              </a:lnSpc>
              <a:buNone/>
            </a:pPr>
            <a:r>
              <a:rPr lang="de-DE"/>
              <a:t>UMUSHINGA W’ITEGEKO NGENGA N°………. RYO KU WA ………. RIVANAHO INKIKO GACACA ZISHINZWE GUKURIKIRANA NO GUCIRA IMANZA ABAKOZE IBYAHA BYA JENOSIDE N’IBINDI BYAHA BYIBASIYE INYOKOMUNTU BYAKOZWE HAGATI Y’ITARIKI YA MBERE UKWAKIRA 1990 N'IYA 31 UKUBOZA 1994 </a:t>
            </a:r>
            <a:endParaRPr lang="en-GB"/>
          </a:p>
          <a:p>
            <a:pPr marL="0" lvl="0" indent="0">
              <a:lnSpc>
                <a:spcPct val="90000"/>
              </a:lnSpc>
              <a:buNone/>
            </a:pPr>
            <a:r>
              <a:rPr lang="en-GB"/>
              <a:t>	</a:t>
            </a:r>
          </a:p>
          <a:p>
            <a:pPr marL="0" lvl="0" indent="0">
              <a:lnSpc>
                <a:spcPct val="90000"/>
              </a:lnSpc>
              <a:buNone/>
            </a:pPr>
            <a:r>
              <a:rPr lang="en-GB"/>
              <a:t>Drafted 2012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p:txBody>
          <a:bodyPr/>
          <a:lstStyle/>
          <a:p>
            <a:pPr>
              <a:buFont typeface="Arial" charset="0"/>
              <a:buNone/>
            </a:pPr>
            <a:r>
              <a:rPr lang="de-DE" sz="2400" b="1" dirty="0"/>
              <a:t>	</a:t>
            </a:r>
            <a:r>
              <a:rPr lang="de-DE" sz="2400" b="1" u="sng" dirty="0" smtClean="0"/>
              <a:t>Ingingo ya 3</a:t>
            </a:r>
            <a:r>
              <a:rPr lang="de-DE" sz="2400" b="1" dirty="0" smtClean="0"/>
              <a:t>: Amategeko agenga ikurikiranwa n’ihanwa ry’ibyaha bigize icyaha cya jenoside</a:t>
            </a:r>
            <a:r>
              <a:rPr lang="es-ES" sz="2400" b="1" dirty="0" smtClean="0"/>
              <a:t> </a:t>
            </a:r>
            <a:r>
              <a:rPr lang="es-ES" sz="2400" b="1" dirty="0" err="1" smtClean="0"/>
              <a:t>yakorewe</a:t>
            </a:r>
            <a:r>
              <a:rPr lang="es-ES" sz="2400" b="1" dirty="0" smtClean="0"/>
              <a:t> </a:t>
            </a:r>
            <a:r>
              <a:rPr lang="es-ES" sz="2400" b="1" dirty="0" err="1" smtClean="0"/>
              <a:t>Abatutsi</a:t>
            </a:r>
            <a:r>
              <a:rPr lang="de-DE" sz="2400" b="1" dirty="0" smtClean="0"/>
              <a:t>  n’ibindi byaha byibasiye inyokomuntu </a:t>
            </a:r>
            <a:endParaRPr lang="en-US" sz="2400" dirty="0" smtClean="0"/>
          </a:p>
          <a:p>
            <a:pPr>
              <a:buFont typeface="Arial" charset="0"/>
              <a:buNone/>
            </a:pPr>
            <a:r>
              <a:rPr lang="de-DE" sz="2400" dirty="0" smtClean="0"/>
              <a:t>	............Icyakora, gukurikirana indishyi zikomoka ku cyaha cya jenoside </a:t>
            </a:r>
            <a:r>
              <a:rPr lang="es-ES" sz="2400" dirty="0" err="1" smtClean="0"/>
              <a:t>yakorewe</a:t>
            </a:r>
            <a:r>
              <a:rPr lang="es-ES" sz="2400" dirty="0" smtClean="0"/>
              <a:t> </a:t>
            </a:r>
            <a:r>
              <a:rPr lang="es-ES" sz="2400" dirty="0" err="1" smtClean="0"/>
              <a:t>Abatutsi</a:t>
            </a:r>
            <a:r>
              <a:rPr lang="de-DE" sz="2400" dirty="0" smtClean="0"/>
              <a:t>  n’ibindi byaha byibasiye inyokomuntu byakozwe hagati y’itariki ya mbere Ukwakira 1990 n'iya 31 Ukuboza 1994 bigengwa n’itegeko.</a:t>
            </a:r>
            <a:r>
              <a:rPr lang="en-US" sz="2400" dirty="0" smtClean="0"/>
              <a:t> </a:t>
            </a:r>
          </a:p>
          <a:p>
            <a:pPr>
              <a:buFont typeface="Arial" charset="0"/>
              <a:buNone/>
            </a:pPr>
            <a:r>
              <a:rPr lang="en-US" sz="2400" dirty="0">
                <a:solidFill>
                  <a:srgbClr val="FF0000"/>
                </a:solidFill>
              </a:rPr>
              <a:t>	</a:t>
            </a:r>
            <a:endParaRPr lang="en-US" sz="2400" dirty="0" smtClean="0">
              <a:solidFill>
                <a:srgbClr val="FF0000"/>
              </a:solidFill>
            </a:endParaRPr>
          </a:p>
          <a:p>
            <a:pPr>
              <a:buFont typeface="Arial" charset="0"/>
              <a:buNone/>
            </a:pPr>
            <a:r>
              <a:rPr lang="en-US" sz="2400" dirty="0" smtClean="0">
                <a:solidFill>
                  <a:srgbClr val="FF0000"/>
                </a:solidFill>
              </a:rPr>
              <a:t>	(</a:t>
            </a:r>
            <a:r>
              <a:rPr lang="en-US" sz="2400" dirty="0" smtClean="0">
                <a:solidFill>
                  <a:srgbClr val="FF0000"/>
                </a:solidFill>
              </a:rPr>
              <a:t>However, suing for damages resulting from the crime of genocide perpetrated against Tutsi and other crimes against humanity committed between October 1</a:t>
            </a:r>
            <a:r>
              <a:rPr lang="en-US" sz="2400" baseline="30000" dirty="0" smtClean="0">
                <a:solidFill>
                  <a:srgbClr val="FF0000"/>
                </a:solidFill>
              </a:rPr>
              <a:t>st</a:t>
            </a:r>
            <a:r>
              <a:rPr lang="en-US" sz="2400" dirty="0" smtClean="0">
                <a:solidFill>
                  <a:srgbClr val="FF0000"/>
                </a:solidFill>
              </a:rPr>
              <a:t>, 1990 and December 31</a:t>
            </a:r>
            <a:r>
              <a:rPr lang="en-US" sz="2400" baseline="30000" dirty="0" smtClean="0">
                <a:solidFill>
                  <a:srgbClr val="FF0000"/>
                </a:solidFill>
              </a:rPr>
              <a:t>st</a:t>
            </a:r>
            <a:r>
              <a:rPr lang="en-US" sz="2400" dirty="0" smtClean="0">
                <a:solidFill>
                  <a:srgbClr val="FF0000"/>
                </a:solidFill>
              </a:rPr>
              <a:t>, 1994 shall be determined by a law.)</a:t>
            </a:r>
            <a:endParaRPr lang="en-US" sz="2400" dirty="0" smtClean="0">
              <a:solidFill>
                <a:srgbClr val="FF0000"/>
              </a:solidFill>
            </a:endParaRPr>
          </a:p>
        </p:txBody>
      </p:sp>
    </p:spTree>
    <p:extLst>
      <p:ext uri="{BB962C8B-B14F-4D97-AF65-F5344CB8AC3E}">
        <p14:creationId xmlns:p14="http://schemas.microsoft.com/office/powerpoint/2010/main" val="2322653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Slide7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a:xfrm>
            <a:off x="457200" y="1600200"/>
            <a:ext cx="8229600" cy="4852985"/>
          </a:xfrm>
        </p:spPr>
        <p:txBody>
          <a:bodyPr/>
          <a:lstStyle/>
          <a:p>
            <a:pPr marL="0" lvl="0" indent="0">
              <a:lnSpc>
                <a:spcPct val="90000"/>
              </a:lnSpc>
              <a:spcBef>
                <a:spcPts val="300"/>
              </a:spcBef>
              <a:buNone/>
            </a:pPr>
            <a:r>
              <a:rPr lang="de-DE" sz="2800" b="1" u="sng" dirty="0"/>
              <a:t>Ingingo ya 6:</a:t>
            </a:r>
            <a:r>
              <a:rPr lang="de-DE" sz="2800" b="1" dirty="0"/>
              <a:t> Ibyaha bigize icyaha cya jenoside</a:t>
            </a:r>
            <a:r>
              <a:rPr lang="es-ES" sz="2800" b="1" dirty="0"/>
              <a:t> </a:t>
            </a:r>
            <a:r>
              <a:rPr lang="es-ES" sz="2800" b="1" dirty="0" err="1"/>
              <a:t>yakorewe</a:t>
            </a:r>
            <a:r>
              <a:rPr lang="es-ES" sz="2800" b="1" dirty="0"/>
              <a:t> </a:t>
            </a:r>
            <a:r>
              <a:rPr lang="es-ES" sz="2800" b="1" dirty="0" err="1"/>
              <a:t>Abatutsi</a:t>
            </a:r>
            <a:r>
              <a:rPr lang="de-DE" sz="2800" b="1" dirty="0"/>
              <a:t>  n’ibindi byaha byibasiye inyokomuntu biri  mu bubasha bwa Komite y‘Abunzi</a:t>
            </a:r>
            <a:endParaRPr lang="en-GB" sz="2800" dirty="0"/>
          </a:p>
          <a:p>
            <a:pPr marL="0" lvl="0" indent="0">
              <a:lnSpc>
                <a:spcPct val="90000"/>
              </a:lnSpc>
              <a:spcBef>
                <a:spcPts val="300"/>
              </a:spcBef>
              <a:buNone/>
            </a:pPr>
            <a:endParaRPr lang="de-DE" sz="2800" b="1" dirty="0"/>
          </a:p>
          <a:p>
            <a:pPr marL="0" lvl="0" indent="0">
              <a:lnSpc>
                <a:spcPct val="90000"/>
              </a:lnSpc>
              <a:spcBef>
                <a:spcPts val="300"/>
              </a:spcBef>
              <a:buNone/>
            </a:pPr>
            <a:r>
              <a:rPr lang="de-DE" sz="2800" dirty="0"/>
              <a:t>Ibyaha  byerekeye gusahura cyangwa konona umutungo,  byakozwe hagati y’itariki ya mbere Ukwakira 1990 n'iya 31 Ukuboza 1994, biburanishwa na Komite  z’Abunzi hakurikijwe amategeko agenga imikorere y‘izo komite hatitawe ko byakozwe n’abasivili cyangwa abasirikare; kandi abasahuye cyangwa abangije umutungo bahanishwa gutegekwa  kuwishyura.</a:t>
            </a:r>
            <a:endParaRPr lang="en-GB" sz="2800" dirty="0"/>
          </a:p>
          <a:p>
            <a:pPr marL="0" lvl="0" indent="0">
              <a:lnSpc>
                <a:spcPct val="90000"/>
              </a:lnSpc>
              <a:spcBef>
                <a:spcPts val="300"/>
              </a:spcBef>
              <a:buNone/>
            </a:pPr>
            <a:r>
              <a:rPr lang="en-GB" sz="1300" dirty="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MECHANISMS</a:t>
            </a:r>
          </a:p>
        </p:txBody>
      </p:sp>
      <p:sp>
        <p:nvSpPr>
          <p:cNvPr id="3" name="Content Placeholder 2"/>
          <p:cNvSpPr txBox="1">
            <a:spLocks noGrp="1"/>
          </p:cNvSpPr>
          <p:nvPr>
            <p:ph idx="1"/>
          </p:nvPr>
        </p:nvSpPr>
        <p:spPr/>
        <p:txBody>
          <a:bodyPr/>
          <a:lstStyle/>
          <a:p>
            <a:pPr marL="0" lvl="0" indent="0">
              <a:buNone/>
            </a:pPr>
            <a:r>
              <a:rPr lang="en-GB"/>
              <a:t>RIGHTS OF VICTIMS DRAFT LAW (2012)</a:t>
            </a:r>
          </a:p>
          <a:p>
            <a:pPr marL="0" lvl="0" indent="0">
              <a:buNone/>
            </a:pPr>
            <a:endParaRPr lang="en-GB"/>
          </a:p>
          <a:p>
            <a:pPr marL="0" lvl="0" indent="0">
              <a:buNone/>
            </a:pPr>
            <a:r>
              <a:rPr lang="en-GB"/>
              <a:t>FARG LAW (2009)</a:t>
            </a:r>
          </a:p>
          <a:p>
            <a:pPr marL="0" lvl="0" indent="0">
              <a:buNone/>
            </a:pPr>
            <a:endParaRPr lang="en-GB"/>
          </a:p>
          <a:p>
            <a:pPr marL="0" lvl="0" indent="0">
              <a:buNone/>
            </a:pPr>
            <a:r>
              <a:rPr lang="en-GB"/>
              <a:t>INTERNATIONAL TRUST FUND</a:t>
            </a:r>
          </a:p>
          <a:p>
            <a:pPr marL="0" lvl="0" indent="0">
              <a:buNone/>
            </a:pPr>
            <a:r>
              <a:rPr lang="en-GB"/>
              <a:t/>
            </a:r>
            <a:br>
              <a:rPr lang="en-GB"/>
            </a:br>
            <a:r>
              <a:rPr lang="en-GB"/>
              <a:t>TERMINATING GACACA DRAFT LAW (2012)</a:t>
            </a:r>
          </a:p>
          <a:p>
            <a:pPr marL="514350" lvl="0" indent="-514350">
              <a:buFont typeface="Arial"/>
              <a:buAutoNum type="arabicPeriod" startAt="3"/>
            </a:pPr>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a:xfrm>
            <a:off x="457200" y="1600200"/>
            <a:ext cx="8229600" cy="4852985"/>
          </a:xfrm>
        </p:spPr>
        <p:txBody>
          <a:bodyPr/>
          <a:lstStyle/>
          <a:p>
            <a:pPr marL="0" indent="0">
              <a:buNone/>
            </a:pPr>
            <a:r>
              <a:rPr lang="en-US" sz="2800" b="1" u="sng" dirty="0" smtClean="0"/>
              <a:t>Article 8</a:t>
            </a:r>
            <a:r>
              <a:rPr lang="en-US" sz="2800" b="1" dirty="0" smtClean="0"/>
              <a:t>: Opposition against a judgment rendered by a </a:t>
            </a:r>
            <a:r>
              <a:rPr lang="en-US" sz="2800" b="1" dirty="0" err="1" smtClean="0"/>
              <a:t>Gacaca</a:t>
            </a:r>
            <a:r>
              <a:rPr lang="en-US" sz="2800" b="1" dirty="0" smtClean="0"/>
              <a:t> court while the  offender is abroad</a:t>
            </a:r>
          </a:p>
          <a:p>
            <a:pPr marL="0" indent="0">
              <a:buNone/>
            </a:pPr>
            <a:r>
              <a:rPr lang="es-AR" sz="2800" dirty="0" err="1" smtClean="0"/>
              <a:t>Umuntu</a:t>
            </a:r>
            <a:r>
              <a:rPr lang="es-AR" sz="2800" dirty="0" smtClean="0"/>
              <a:t> </a:t>
            </a:r>
            <a:r>
              <a:rPr lang="es-AR" sz="2800" dirty="0" err="1" smtClean="0"/>
              <a:t>usubirishamo</a:t>
            </a:r>
            <a:r>
              <a:rPr lang="es-AR" sz="2800" dirty="0" smtClean="0"/>
              <a:t> </a:t>
            </a:r>
            <a:r>
              <a:rPr lang="es-AR" sz="2800" dirty="0" err="1" smtClean="0"/>
              <a:t>urubanza</a:t>
            </a:r>
            <a:r>
              <a:rPr lang="es-AR" sz="2800" dirty="0" smtClean="0"/>
              <a:t> </a:t>
            </a:r>
            <a:r>
              <a:rPr lang="es-AR" sz="2800" dirty="0" err="1" smtClean="0"/>
              <a:t>abikora</a:t>
            </a:r>
            <a:r>
              <a:rPr lang="es-AR" sz="2800" dirty="0" smtClean="0"/>
              <a:t> mu </a:t>
            </a:r>
            <a:r>
              <a:rPr lang="es-AR" sz="2800" dirty="0" err="1" smtClean="0"/>
              <a:t>gihe</a:t>
            </a:r>
            <a:r>
              <a:rPr lang="es-AR" sz="2800" dirty="0" smtClean="0"/>
              <a:t> </a:t>
            </a:r>
            <a:r>
              <a:rPr lang="es-AR" sz="2800" dirty="0" err="1" smtClean="0"/>
              <a:t>kitarenze</a:t>
            </a:r>
            <a:r>
              <a:rPr lang="es-AR" sz="2800" dirty="0" smtClean="0"/>
              <a:t> </a:t>
            </a:r>
            <a:r>
              <a:rPr lang="es-AR" sz="2800" dirty="0" err="1" smtClean="0"/>
              <a:t>amezi</a:t>
            </a:r>
            <a:r>
              <a:rPr lang="es-AR" sz="2800" dirty="0" smtClean="0"/>
              <a:t> </a:t>
            </a:r>
            <a:r>
              <a:rPr lang="es-AR" sz="2800" dirty="0" err="1" smtClean="0"/>
              <a:t>abiri</a:t>
            </a:r>
            <a:r>
              <a:rPr lang="es-AR" sz="2800" dirty="0" smtClean="0"/>
              <a:t> (2) </a:t>
            </a:r>
            <a:r>
              <a:rPr lang="es-AR" sz="2800" dirty="0" err="1" smtClean="0"/>
              <a:t>kuva</a:t>
            </a:r>
            <a:r>
              <a:rPr lang="es-AR" sz="2800" dirty="0" smtClean="0"/>
              <a:t> </a:t>
            </a:r>
            <a:r>
              <a:rPr lang="es-AR" sz="2800" dirty="0" err="1" smtClean="0"/>
              <a:t>ageze</a:t>
            </a:r>
            <a:r>
              <a:rPr lang="es-AR" sz="2800" dirty="0" smtClean="0"/>
              <a:t> mu </a:t>
            </a:r>
            <a:r>
              <a:rPr lang="es-AR" sz="2800" dirty="0" err="1" smtClean="0"/>
              <a:t>Gihugu</a:t>
            </a:r>
            <a:r>
              <a:rPr lang="es-AR" sz="2800" dirty="0" smtClean="0"/>
              <a:t> </a:t>
            </a:r>
            <a:r>
              <a:rPr lang="es-AR" sz="2800" dirty="0" err="1" smtClean="0"/>
              <a:t>kandi</a:t>
            </a:r>
            <a:r>
              <a:rPr lang="es-AR" sz="2800" dirty="0" smtClean="0"/>
              <a:t> </a:t>
            </a:r>
            <a:r>
              <a:rPr lang="es-AR" sz="2800" dirty="0" err="1" smtClean="0"/>
              <a:t>akurikiranwa</a:t>
            </a:r>
            <a:r>
              <a:rPr lang="es-AR" sz="2800" dirty="0" smtClean="0"/>
              <a:t> </a:t>
            </a:r>
            <a:r>
              <a:rPr lang="es-AR" sz="2800" dirty="0" err="1" smtClean="0"/>
              <a:t>adafunze</a:t>
            </a:r>
            <a:r>
              <a:rPr lang="es-AR" sz="2800" dirty="0" smtClean="0"/>
              <a:t> </a:t>
            </a:r>
            <a:r>
              <a:rPr lang="es-AR" sz="2800" dirty="0" err="1" smtClean="0"/>
              <a:t>kugeza</a:t>
            </a:r>
            <a:r>
              <a:rPr lang="es-AR" sz="2800" dirty="0" smtClean="0"/>
              <a:t> </a:t>
            </a:r>
            <a:r>
              <a:rPr lang="es-AR" sz="2800" dirty="0" err="1" smtClean="0"/>
              <a:t>hafashwe</a:t>
            </a:r>
            <a:r>
              <a:rPr lang="es-AR" sz="2800" dirty="0" smtClean="0"/>
              <a:t> </a:t>
            </a:r>
            <a:r>
              <a:rPr lang="es-AR" sz="2800" dirty="0" err="1" smtClean="0"/>
              <a:t>icyemezo</a:t>
            </a:r>
            <a:r>
              <a:rPr lang="es-AR" sz="2800" dirty="0" smtClean="0"/>
              <a:t> </a:t>
            </a:r>
            <a:r>
              <a:rPr lang="es-AR" sz="2800" dirty="0" err="1" smtClean="0"/>
              <a:t>kimuhamya</a:t>
            </a:r>
            <a:r>
              <a:rPr lang="es-AR" sz="2800" dirty="0" smtClean="0"/>
              <a:t> </a:t>
            </a:r>
            <a:r>
              <a:rPr lang="es-AR" sz="2800" dirty="0" err="1" smtClean="0"/>
              <a:t>icyaha</a:t>
            </a:r>
            <a:r>
              <a:rPr lang="es-AR" sz="2800" dirty="0" smtClean="0"/>
              <a:t>.</a:t>
            </a:r>
            <a:endParaRPr lang="en-US" sz="2800" dirty="0"/>
          </a:p>
          <a:p>
            <a:pPr marL="0" indent="0">
              <a:buNone/>
            </a:pPr>
            <a:endParaRPr lang="en-US" sz="2800" dirty="0" smtClean="0">
              <a:solidFill>
                <a:srgbClr val="FF0000"/>
              </a:solidFill>
            </a:endParaRPr>
          </a:p>
          <a:p>
            <a:pPr marL="0" indent="0">
              <a:buNone/>
            </a:pPr>
            <a:r>
              <a:rPr lang="en-US" sz="2600" dirty="0" smtClean="0">
                <a:solidFill>
                  <a:srgbClr val="FF0000"/>
                </a:solidFill>
              </a:rPr>
              <a:t>(The person who wishes to file opposition must do so within two (2) months from the day he/she returns in the country and he/she shall remain free until proven guilty.)</a:t>
            </a:r>
          </a:p>
          <a:p>
            <a:pPr marL="0" lvl="0" indent="0">
              <a:lnSpc>
                <a:spcPct val="90000"/>
              </a:lnSpc>
              <a:spcBef>
                <a:spcPts val="300"/>
              </a:spcBef>
              <a:buNone/>
            </a:pPr>
            <a:r>
              <a:rPr lang="en-GB" sz="1300" dirty="0"/>
              <a:t>	</a:t>
            </a:r>
          </a:p>
        </p:txBody>
      </p:sp>
    </p:spTree>
    <p:extLst>
      <p:ext uri="{BB962C8B-B14F-4D97-AF65-F5344CB8AC3E}">
        <p14:creationId xmlns:p14="http://schemas.microsoft.com/office/powerpoint/2010/main" val="2389728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name="Slide7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p:txBody>
          <a:bodyPr/>
          <a:lstStyle/>
          <a:p>
            <a:pPr marL="0" lvl="0" indent="0">
              <a:lnSpc>
                <a:spcPct val="80000"/>
              </a:lnSpc>
              <a:spcBef>
                <a:spcPts val="300"/>
              </a:spcBef>
              <a:buNone/>
            </a:pPr>
            <a:r>
              <a:rPr lang="de-DE" b="1" u="sng" dirty="0"/>
              <a:t>Ingingo ya</a:t>
            </a:r>
            <a:r>
              <a:rPr lang="de-DE" b="1" dirty="0"/>
              <a:t> 11: Uburyo bwo kwishyura imitungo </a:t>
            </a:r>
            <a:endParaRPr lang="en-GB" dirty="0"/>
          </a:p>
          <a:p>
            <a:pPr marL="0" lvl="0" indent="0">
              <a:lnSpc>
                <a:spcPct val="80000"/>
              </a:lnSpc>
              <a:spcBef>
                <a:spcPts val="300"/>
              </a:spcBef>
              <a:buNone/>
            </a:pPr>
            <a:r>
              <a:rPr lang="de-DE" b="1" dirty="0"/>
              <a:t>  </a:t>
            </a:r>
            <a:endParaRPr lang="en-GB" dirty="0"/>
          </a:p>
          <a:p>
            <a:pPr marL="0" lvl="0" indent="0">
              <a:lnSpc>
                <a:spcPct val="80000"/>
              </a:lnSpc>
              <a:spcBef>
                <a:spcPts val="300"/>
              </a:spcBef>
              <a:buNone/>
            </a:pPr>
            <a:r>
              <a:rPr lang="de-DE" dirty="0"/>
              <a:t>Kwishyura bikorwa n‘ uwakoze icyaha ubwe cyangwa bigakorwa hakoreshejwe umutungo we.</a:t>
            </a:r>
            <a:endParaRPr lang="en-GB" dirty="0"/>
          </a:p>
          <a:p>
            <a:pPr marL="0" lvl="0" indent="0">
              <a:lnSpc>
                <a:spcPct val="80000"/>
              </a:lnSpc>
              <a:spcBef>
                <a:spcPts val="300"/>
              </a:spcBef>
              <a:buNone/>
            </a:pPr>
            <a:r>
              <a:rPr lang="de-DE" dirty="0"/>
              <a:t> </a:t>
            </a:r>
            <a:endParaRPr lang="en-GB" dirty="0"/>
          </a:p>
          <a:p>
            <a:pPr marL="0" lvl="0" indent="0">
              <a:lnSpc>
                <a:spcPct val="80000"/>
              </a:lnSpc>
              <a:spcBef>
                <a:spcPts val="300"/>
              </a:spcBef>
              <a:buNone/>
            </a:pPr>
            <a:r>
              <a:rPr lang="de-DE" dirty="0"/>
              <a:t>Icyakora,  mu gihe uwakoze icyaha cyo gusahura cyangwa konona  bigaragara ko nta bushobozi afite bwo kwishyura, uwakoze icyaha yishyura hakoreshejwe uburyo bw’igihano nsimburagifungo  cy’imirimo ifitiye igihugu akamaro.</a:t>
            </a:r>
            <a:endParaRPr lang="en-GB" dirty="0"/>
          </a:p>
          <a:p>
            <a:pPr marL="0" lvl="0" indent="0">
              <a:lnSpc>
                <a:spcPct val="80000"/>
              </a:lnSpc>
              <a:spcBef>
                <a:spcPts val="300"/>
              </a:spcBef>
              <a:buNone/>
            </a:pPr>
            <a:r>
              <a:rPr lang="en-GB" dirty="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name="Slide7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p:txBody>
          <a:bodyPr/>
          <a:lstStyle/>
          <a:p>
            <a:pPr marL="0" lvl="0" indent="0">
              <a:lnSpc>
                <a:spcPct val="80000"/>
              </a:lnSpc>
              <a:spcBef>
                <a:spcPts val="300"/>
              </a:spcBef>
              <a:buNone/>
            </a:pPr>
            <a:r>
              <a:rPr lang="de-DE" b="1" u="sng" dirty="0"/>
              <a:t>Ingingo ya 12</a:t>
            </a:r>
            <a:r>
              <a:rPr lang="de-DE" b="1" dirty="0"/>
              <a:t>: Ishyirwa mu bikorwa ry’ibyemezo byerekeranye n‘umutungo</a:t>
            </a:r>
            <a:endParaRPr lang="en-GB" dirty="0"/>
          </a:p>
          <a:p>
            <a:pPr marL="0" lvl="0" indent="0">
              <a:lnSpc>
                <a:spcPct val="80000"/>
              </a:lnSpc>
              <a:spcBef>
                <a:spcPts val="300"/>
              </a:spcBef>
              <a:buNone/>
            </a:pPr>
            <a:r>
              <a:rPr lang="de-DE" dirty="0"/>
              <a:t>  </a:t>
            </a:r>
            <a:endParaRPr lang="en-GB" dirty="0"/>
          </a:p>
          <a:p>
            <a:pPr marL="0" lvl="0" indent="0">
              <a:lnSpc>
                <a:spcPct val="80000"/>
              </a:lnSpc>
              <a:spcBef>
                <a:spcPts val="300"/>
              </a:spcBef>
              <a:buNone/>
            </a:pPr>
            <a:r>
              <a:rPr lang="de-DE" dirty="0"/>
              <a:t>Mbere y’uko bishyirwa mu bikorwa, ibyemezo byerekeranye n’umutungo  wononwe cyangwa wasahuwe byari byarafashwe n’Inkiko Gacaca, bigomba kubanza gushyirwaho kashe mpuruza n’urukiko rw’Ibanze rwo mu ifasi ya ho urubanza rwabereyeye bimaze kwemezwa n’Umunyamabanga Nshingwabikorwa w’Akagari k’aho urubanza rwabereye, mu nyandiko ashyikiriza umuyobozi w’urwo Rukiko.</a:t>
            </a:r>
            <a:endParaRPr lang="en-GB" dirty="0"/>
          </a:p>
          <a:p>
            <a:pPr marL="0" lvl="0" indent="0">
              <a:lnSpc>
                <a:spcPct val="80000"/>
              </a:lnSpc>
              <a:spcBef>
                <a:spcPts val="300"/>
              </a:spcBef>
              <a:buNone/>
            </a:pPr>
            <a:r>
              <a:rPr lang="en-GB" dirty="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name="Slide7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a:xfrm>
            <a:off x="457200" y="1600200"/>
            <a:ext cx="8229600" cy="4924428"/>
          </a:xfrm>
        </p:spPr>
        <p:txBody>
          <a:bodyPr/>
          <a:lstStyle/>
          <a:p>
            <a:pPr marL="0" lvl="0" indent="0">
              <a:lnSpc>
                <a:spcPct val="80000"/>
              </a:lnSpc>
              <a:spcBef>
                <a:spcPts val="200"/>
              </a:spcBef>
              <a:buNone/>
            </a:pPr>
            <a:r>
              <a:rPr lang="de-DE" sz="2400" b="1" u="sng" dirty="0"/>
              <a:t>Ingingo ya 14</a:t>
            </a:r>
            <a:r>
              <a:rPr lang="de-DE" sz="2400" b="1" dirty="0"/>
              <a:t>: Uburyo bwo guteza cyamunara</a:t>
            </a:r>
            <a:endParaRPr lang="en-GB" sz="2400" dirty="0"/>
          </a:p>
          <a:p>
            <a:pPr marL="0" lvl="0" indent="0">
              <a:lnSpc>
                <a:spcPct val="80000"/>
              </a:lnSpc>
              <a:spcBef>
                <a:spcPts val="200"/>
              </a:spcBef>
              <a:buNone/>
            </a:pPr>
            <a:r>
              <a:rPr lang="de-DE" sz="2400" b="1" dirty="0"/>
              <a:t> </a:t>
            </a:r>
            <a:endParaRPr lang="en-GB" sz="2400" dirty="0"/>
          </a:p>
          <a:p>
            <a:pPr marL="0" lvl="0" indent="0">
              <a:lnSpc>
                <a:spcPct val="80000"/>
              </a:lnSpc>
              <a:spcBef>
                <a:spcPts val="200"/>
              </a:spcBef>
              <a:buNone/>
            </a:pPr>
            <a:r>
              <a:rPr lang="de-DE" sz="2400" dirty="0"/>
              <a:t>Iyo igihe cyo guteza cyamunara kigeze, umutungo ugomba gutezwa cyamunara uragurishwa, amafaranga avuyemo akagabanywa abafite kopi y’urubanza iriho kashe mpuruza.</a:t>
            </a:r>
            <a:endParaRPr lang="en-GB" sz="2400" dirty="0"/>
          </a:p>
          <a:p>
            <a:pPr marL="0" lvl="0" indent="0">
              <a:lnSpc>
                <a:spcPct val="80000"/>
              </a:lnSpc>
              <a:spcBef>
                <a:spcPts val="200"/>
              </a:spcBef>
              <a:buNone/>
            </a:pPr>
            <a:endParaRPr lang="de-DE" sz="2400" dirty="0"/>
          </a:p>
          <a:p>
            <a:pPr marL="0" lvl="0" indent="0">
              <a:lnSpc>
                <a:spcPct val="80000"/>
              </a:lnSpc>
              <a:spcBef>
                <a:spcPts val="200"/>
              </a:spcBef>
              <a:buNone/>
            </a:pPr>
            <a:r>
              <a:rPr lang="de-DE" sz="2400" dirty="0"/>
              <a:t>Mbere yo guha urangirizwa urubanza amafaranga avuye muri cyamunara, umuhesha w’inkiko atanga itangazo ahamagarira abantu bose bafite kopi y’urubanza batsinzemo nyir’umutungo  watejwe cyamunara, kumenyekanisha umwenda ababereyemo mu gihe kitarenze iminsi cumi n’itanu (15).</a:t>
            </a:r>
            <a:endParaRPr lang="en-GB" sz="2400" dirty="0"/>
          </a:p>
          <a:p>
            <a:pPr marL="0" lvl="0" indent="0">
              <a:lnSpc>
                <a:spcPct val="80000"/>
              </a:lnSpc>
              <a:spcBef>
                <a:spcPts val="200"/>
              </a:spcBef>
              <a:buNone/>
            </a:pPr>
            <a:endParaRPr lang="de-DE" sz="2400" dirty="0"/>
          </a:p>
          <a:p>
            <a:pPr marL="0" lvl="0" indent="0">
              <a:lnSpc>
                <a:spcPct val="80000"/>
              </a:lnSpc>
              <a:spcBef>
                <a:spcPts val="200"/>
              </a:spcBef>
              <a:buNone/>
            </a:pPr>
            <a:r>
              <a:rPr lang="de-DE" sz="2400" dirty="0"/>
              <a:t>Iyo igihe kivugwa mu gika cya kabiri (2) cy’iyi ngingo kirangiye, amafaranga ahabwa abantu bamenyekanye.</a:t>
            </a:r>
            <a:r>
              <a:rPr lang="en-GB" sz="900" dirty="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GACACA</a:t>
            </a:r>
          </a:p>
        </p:txBody>
      </p:sp>
      <p:sp>
        <p:nvSpPr>
          <p:cNvPr id="3" name="Content Placeholder 2"/>
          <p:cNvSpPr txBox="1">
            <a:spLocks noGrp="1"/>
          </p:cNvSpPr>
          <p:nvPr>
            <p:ph idx="1"/>
          </p:nvPr>
        </p:nvSpPr>
        <p:spPr>
          <a:xfrm>
            <a:off x="457200" y="1600200"/>
            <a:ext cx="8229600" cy="4924428"/>
          </a:xfrm>
        </p:spPr>
        <p:txBody>
          <a:bodyPr/>
          <a:lstStyle/>
          <a:p>
            <a:pPr marL="0" indent="0">
              <a:buNone/>
            </a:pPr>
            <a:r>
              <a:rPr lang="de-DE" sz="2400" b="1" dirty="0" smtClean="0"/>
              <a:t>Gutambamira icyamunara</a:t>
            </a:r>
            <a:r>
              <a:rPr lang="de-DE" sz="2400" dirty="0" smtClean="0"/>
              <a:t> </a:t>
            </a:r>
            <a:endParaRPr lang="en-US" sz="2400" dirty="0" smtClean="0"/>
          </a:p>
          <a:p>
            <a:r>
              <a:rPr lang="de-DE" sz="2400" dirty="0" smtClean="0"/>
              <a:t>Igihe cyose cyamanura itararangira, uwo ari we wese ubona ko irangizwa ry’urubanza rishobora kubangamira inyungu ze, afite uburenganzira bwo kuritambamira kwa Perezida w’Urukiko rw’Ibanze hakoreshejwe uburyo bw’inyandiko nsobanurakirego itanzwe n’umuburanyi umwe. </a:t>
            </a:r>
            <a:endParaRPr lang="en-US" sz="2400" dirty="0" smtClean="0"/>
          </a:p>
          <a:p>
            <a:r>
              <a:rPr lang="de-DE" sz="2400" dirty="0" smtClean="0"/>
              <a:t>Iyo habaye itambama, cyamunara iharagarikwa kugeza igihe uwatambamiye cyamunara aherewe igisubizo</a:t>
            </a:r>
            <a:endParaRPr lang="en-US" sz="2400" dirty="0" smtClean="0"/>
          </a:p>
        </p:txBody>
      </p:sp>
    </p:spTree>
    <p:extLst>
      <p:ext uri="{BB962C8B-B14F-4D97-AF65-F5344CB8AC3E}">
        <p14:creationId xmlns:p14="http://schemas.microsoft.com/office/powerpoint/2010/main" val="473553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name="Slide9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marL="514350" lvl="0" indent="-514350">
              <a:spcBef>
                <a:spcPts val="600"/>
              </a:spcBef>
              <a:buFont typeface="Arial"/>
              <a:buAutoNum type="alphaLcPeriod"/>
            </a:pPr>
            <a:r>
              <a:rPr lang="en-GB" sz="2400"/>
              <a:t>Is the Mediation Committee the right organisation to decide on compensation claims for property?</a:t>
            </a:r>
          </a:p>
          <a:p>
            <a:pPr marL="514350" lvl="0" indent="-514350">
              <a:spcBef>
                <a:spcPts val="600"/>
              </a:spcBef>
              <a:buFont typeface="Arial"/>
              <a:buAutoNum type="alphaLcPeriod"/>
            </a:pPr>
            <a:r>
              <a:rPr lang="en-GB" sz="2400"/>
              <a:t>If so, how could they be strengthened to undertake the process more effectively? If not, what alternative to them could be proposed to manage that process? </a:t>
            </a:r>
          </a:p>
          <a:p>
            <a:pPr marL="514350" lvl="0" indent="-514350">
              <a:spcBef>
                <a:spcPts val="600"/>
              </a:spcBef>
              <a:buFont typeface="Arial"/>
              <a:buAutoNum type="alphaLcPeriod"/>
            </a:pPr>
            <a:r>
              <a:rPr lang="en-GB" sz="2400"/>
              <a:t>What needs to change about other aspects of the proposed new law? E.g. Auctioning process, Community service as alternative to restitution, Broadening its reach to include other forms of compensation</a:t>
            </a:r>
          </a:p>
          <a:p>
            <a:pPr marL="514350" lvl="0" indent="-514350">
              <a:spcBef>
                <a:spcPts val="600"/>
              </a:spcBef>
              <a:buFont typeface="Arial"/>
              <a:buAutoNum type="alphaLcPeriod"/>
            </a:pPr>
            <a:r>
              <a:rPr lang="en-GB" sz="2400"/>
              <a:t>What advocacy would need to be carried out in order to accomplish the above?</a:t>
            </a:r>
          </a:p>
          <a:p>
            <a:pPr marL="514350" lvl="0" indent="-514350">
              <a:spcBef>
                <a:spcPts val="700"/>
              </a:spcBef>
              <a:buFont typeface="Arial"/>
              <a:buAutoNum type="alphaLcPeriod"/>
            </a:pPr>
            <a:endParaRPr lang="en-GB" sz="2800"/>
          </a:p>
          <a:p>
            <a:pPr marL="514350" lvl="0" indent="-514350">
              <a:spcBef>
                <a:spcPts val="700"/>
              </a:spcBef>
              <a:buFont typeface="Arial"/>
              <a:buAutoNum type="alphaLcPeriod"/>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name="Slide9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lvl="0">
              <a:spcBef>
                <a:spcPts val="700"/>
              </a:spcBef>
            </a:pPr>
            <a:r>
              <a:rPr lang="en-GB" sz="2800"/>
              <a:t>If the Mediation Committee were to adjudicate on compensation claims in regards to property, it was questioned as to whether they have the expertise</a:t>
            </a:r>
          </a:p>
          <a:p>
            <a:pPr lvl="0">
              <a:spcBef>
                <a:spcPts val="700"/>
              </a:spcBef>
            </a:pPr>
            <a:r>
              <a:rPr lang="en-GB" sz="2800"/>
              <a:t>It was recommended that members of the Mediation Committee should be trained to more effectively undertake the mandated work</a:t>
            </a:r>
          </a:p>
          <a:p>
            <a:pPr lvl="0">
              <a:spcBef>
                <a:spcPts val="700"/>
              </a:spcBef>
            </a:pPr>
            <a:r>
              <a:rPr lang="en-GB" sz="2800"/>
              <a:t>A monitoring mechanism (composing officials and survivors) should be put in place at the sector level to ensure that bribery / corruption (etc.) does not prevent the enforcement of the compensation awards</a:t>
            </a:r>
          </a:p>
          <a:p>
            <a:pPr lvl="0">
              <a:spcBef>
                <a:spcPts val="700"/>
              </a:spcBef>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name="Slide9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lvl="0">
              <a:spcBef>
                <a:spcPts val="700"/>
              </a:spcBef>
            </a:pPr>
            <a:r>
              <a:rPr lang="en-GB" sz="2800"/>
              <a:t>The laws governing the Mediation Committees stipulate that it can only try cases relating to compensation claims up to FRW 3 million</a:t>
            </a:r>
          </a:p>
          <a:p>
            <a:pPr lvl="0">
              <a:spcBef>
                <a:spcPts val="700"/>
              </a:spcBef>
            </a:pPr>
            <a:r>
              <a:rPr lang="en-GB" sz="2800"/>
              <a:t>It was recommended that the clause in the draft law for the termination of gacaca should be amended to stipulate that the Mediation Committees can try cases relating to compensation claims exceeding this sum</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name="Slide9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lvl="0">
              <a:spcBef>
                <a:spcPts val="700"/>
              </a:spcBef>
            </a:pPr>
            <a:r>
              <a:rPr lang="en-GB" sz="2800"/>
              <a:t>That the right of rape victims to compensation was not recognised in the Gacaca Law it was recommended that this should be addressed, and ensured that any such cases are in closed hearings</a:t>
            </a:r>
          </a:p>
          <a:p>
            <a:pPr lvl="0">
              <a:spcBef>
                <a:spcPts val="700"/>
              </a:spcBef>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name="Slide9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lvl="0">
              <a:spcBef>
                <a:spcPts val="700"/>
              </a:spcBef>
            </a:pPr>
            <a:r>
              <a:rPr lang="en-GB" sz="2800"/>
              <a:t>It was stated that community service is not an alternative to compensation as stated in Article 11. Instead compensation should still be awarded in relevant cases where the perpetrator is considered insolvent</a:t>
            </a:r>
          </a:p>
          <a:p>
            <a:pPr lvl="0">
              <a:spcBef>
                <a:spcPts val="700"/>
              </a:spcBef>
            </a:pPr>
            <a:r>
              <a:rPr lang="en-GB" sz="2800"/>
              <a:t>It was recommended that the value equivalent to the community service should be paid to the survivor</a:t>
            </a:r>
          </a:p>
          <a:p>
            <a:pPr lvl="0">
              <a:spcBef>
                <a:spcPts val="700"/>
              </a:spcBef>
            </a:pPr>
            <a:r>
              <a:rPr lang="en-GB" sz="2800"/>
              <a:t>There should an additional provision in the draft law addressing the funding of this compensation</a:t>
            </a:r>
          </a:p>
          <a:p>
            <a:pPr lvl="0">
              <a:spcBef>
                <a:spcPts val="700"/>
              </a:spcBef>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buNone/>
            </a:pPr>
            <a:r>
              <a:rPr lang="fi-FI" b="1"/>
              <a:t>IMBANZIRIZAMUSHINGA  Y’ITEGEKO RYEREKEYE UBURENGANZIRA BW’ABAKOREWE ICYAHA N’ABATANGABUHAMYA KU BYAHA BYAKOZWE KU BUSHAKE</a:t>
            </a:r>
            <a:endParaRPr lang="en-GB"/>
          </a:p>
          <a:p>
            <a:pPr marL="0" lvl="0" indent="0">
              <a:buNone/>
            </a:pPr>
            <a:endParaRPr lang="en-US" b="1"/>
          </a:p>
          <a:p>
            <a:pPr marL="0" lvl="0" indent="0">
              <a:buNone/>
            </a:pPr>
            <a:r>
              <a:rPr lang="en-US"/>
              <a:t>Drafted 2012</a:t>
            </a:r>
            <a:r>
              <a:rPr lang="en-US" b="1"/>
              <a:t> </a:t>
            </a:r>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name="Slide10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lvl="0">
              <a:spcBef>
                <a:spcPts val="700"/>
              </a:spcBef>
            </a:pPr>
            <a:r>
              <a:rPr lang="en-GB" sz="2800"/>
              <a:t>It was proposed that  claimants should be given a period of 30 days (instead of 15 days) to register their award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name="Slide9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GACACA</a:t>
            </a:r>
          </a:p>
        </p:txBody>
      </p:sp>
      <p:sp>
        <p:nvSpPr>
          <p:cNvPr id="3" name="Content Placeholder 2"/>
          <p:cNvSpPr txBox="1">
            <a:spLocks noGrp="1"/>
          </p:cNvSpPr>
          <p:nvPr>
            <p:ph idx="1"/>
          </p:nvPr>
        </p:nvSpPr>
        <p:spPr/>
        <p:txBody>
          <a:bodyPr/>
          <a:lstStyle/>
          <a:p>
            <a:pPr marL="457200" lvl="0" indent="-457200">
              <a:spcBef>
                <a:spcPts val="600"/>
              </a:spcBef>
              <a:buAutoNum type="arabicPeriod"/>
            </a:pPr>
            <a:r>
              <a:rPr lang="en-GB" sz="2400"/>
              <a:t>How could the Mediation Committees be strengthened to undertake the process more effectively? </a:t>
            </a:r>
          </a:p>
          <a:p>
            <a:pPr marL="457200" lvl="0" indent="-457200">
              <a:spcBef>
                <a:spcPts val="600"/>
              </a:spcBef>
              <a:buAutoNum type="arabicPeriod"/>
            </a:pPr>
            <a:r>
              <a:rPr lang="en-GB" sz="2400"/>
              <a:t>How could a monitoring mechanism including survivors be introduced? </a:t>
            </a:r>
          </a:p>
          <a:p>
            <a:pPr marL="457200" lvl="0" indent="-457200">
              <a:spcBef>
                <a:spcPts val="600"/>
              </a:spcBef>
              <a:buFont typeface="Arial"/>
              <a:buAutoNum type="arabicPeriod"/>
            </a:pPr>
            <a:r>
              <a:rPr lang="en-GB" sz="2400"/>
              <a:t>How can the draft law be amended to stipulate that the Mediation Committees can try cases relating to compensation claims exceeding FRW 3 million?</a:t>
            </a:r>
          </a:p>
          <a:p>
            <a:pPr marL="457200" lvl="0" indent="-457200">
              <a:spcBef>
                <a:spcPts val="600"/>
              </a:spcBef>
              <a:buFont typeface="Arial"/>
              <a:buAutoNum type="arabicPeriod"/>
            </a:pPr>
            <a:r>
              <a:rPr lang="en-GB" sz="2400"/>
              <a:t>How can the draft law be amended to address the funding of compensation in cases where community service is ordered?</a:t>
            </a:r>
          </a:p>
          <a:p>
            <a:pPr marL="457200" lvl="0" indent="-457200">
              <a:spcBef>
                <a:spcPts val="600"/>
              </a:spcBef>
              <a:buFont typeface="Arial"/>
              <a:buAutoNum type="arabicPeriod"/>
            </a:pPr>
            <a:r>
              <a:rPr lang="en-GB" sz="2400"/>
              <a:t>Can the draft law be amended to account for survivors concerns regarding the auctioning process?</a:t>
            </a:r>
          </a:p>
          <a:p>
            <a:pPr marL="514350" lvl="0" indent="-514350">
              <a:spcBef>
                <a:spcPts val="700"/>
              </a:spcBef>
              <a:buFont typeface="Arial"/>
              <a:buAutoNum type="alphaLcPeriod"/>
            </a:pPr>
            <a:endParaRPr lang="en-GB" sz="2800"/>
          </a:p>
          <a:p>
            <a:pPr marL="514350" lvl="0" indent="-514350">
              <a:spcBef>
                <a:spcPts val="700"/>
              </a:spcBef>
              <a:buFont typeface="Arial"/>
              <a:buAutoNum type="alphaLcPeriod"/>
            </a:pP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name="Slide10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NEXT STEPS</a:t>
            </a:r>
          </a:p>
        </p:txBody>
      </p:sp>
      <p:sp>
        <p:nvSpPr>
          <p:cNvPr id="3" name="Content Placeholder 2"/>
          <p:cNvSpPr txBox="1">
            <a:spLocks noGrp="1"/>
          </p:cNvSpPr>
          <p:nvPr>
            <p:ph idx="1"/>
          </p:nvPr>
        </p:nvSpPr>
        <p:spPr/>
        <p:txBody>
          <a:bodyPr/>
          <a:lstStyle/>
          <a:p>
            <a:pPr lvl="0">
              <a:spcBef>
                <a:spcPts val="700"/>
              </a:spcBef>
            </a:pPr>
            <a:r>
              <a:rPr lang="en-GB" sz="2800"/>
              <a:t>It was agreed that a steering group of representatives from survivor’s organisations would be convened to discuss further the findings</a:t>
            </a:r>
          </a:p>
          <a:p>
            <a:pPr lvl="0">
              <a:spcBef>
                <a:spcPts val="700"/>
              </a:spcBef>
            </a:pPr>
            <a:r>
              <a:rPr lang="en-GB" sz="2800"/>
              <a:t>It was agreed that it is critical to promptly progress discussions, and to engage key stakeholders, in light of the ongoing legislative developments</a:t>
            </a:r>
          </a:p>
          <a:p>
            <a:pPr lvl="0">
              <a:spcBef>
                <a:spcPts val="700"/>
              </a:spcBef>
            </a:pPr>
            <a:r>
              <a:rPr lang="en-GB" sz="2800"/>
              <a:t>It was agreed that a unified strategy is required to be reached to ensure the most effective utilisation of resources to deliver potential influence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6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a:xfrm>
            <a:off x="457200" y="1600200"/>
            <a:ext cx="8229600" cy="4852985"/>
          </a:xfrm>
        </p:spPr>
        <p:txBody>
          <a:bodyPr/>
          <a:lstStyle/>
          <a:p>
            <a:pPr marL="0" lvl="0" indent="0">
              <a:lnSpc>
                <a:spcPct val="80000"/>
              </a:lnSpc>
              <a:spcBef>
                <a:spcPts val="400"/>
              </a:spcBef>
              <a:buNone/>
            </a:pPr>
            <a:r>
              <a:rPr lang="en-US" b="1" dirty="0" err="1"/>
              <a:t>Ingingo</a:t>
            </a:r>
            <a:r>
              <a:rPr lang="en-US" b="1" dirty="0"/>
              <a:t> </a:t>
            </a:r>
            <a:r>
              <a:rPr lang="en-US" b="1" dirty="0" err="1"/>
              <a:t>ya</a:t>
            </a:r>
            <a:r>
              <a:rPr lang="en-US" b="1" dirty="0"/>
              <a:t> 6 : </a:t>
            </a:r>
            <a:r>
              <a:rPr lang="en-US" b="1" dirty="0" err="1"/>
              <a:t>Indishyi</a:t>
            </a:r>
            <a:r>
              <a:rPr lang="en-US" b="1" dirty="0"/>
              <a:t> </a:t>
            </a:r>
            <a:r>
              <a:rPr lang="en-US" b="1" dirty="0" err="1"/>
              <a:t>zijyanye</a:t>
            </a:r>
            <a:r>
              <a:rPr lang="en-US" b="1" dirty="0"/>
              <a:t> </a:t>
            </a:r>
            <a:r>
              <a:rPr lang="en-US" b="1" dirty="0" err="1"/>
              <a:t>n’ubusembwa</a:t>
            </a:r>
            <a:r>
              <a:rPr lang="en-US" b="1" dirty="0"/>
              <a:t> </a:t>
            </a:r>
            <a:r>
              <a:rPr lang="en-US" b="1" dirty="0" err="1"/>
              <a:t>ku</a:t>
            </a:r>
            <a:r>
              <a:rPr lang="en-US" b="1" dirty="0"/>
              <a:t> </a:t>
            </a:r>
            <a:r>
              <a:rPr lang="en-US" b="1" dirty="0" err="1"/>
              <a:t>mubiri</a:t>
            </a:r>
            <a:endParaRPr lang="en-GB" dirty="0"/>
          </a:p>
          <a:p>
            <a:pPr marL="0" lvl="0" indent="0">
              <a:lnSpc>
                <a:spcPct val="80000"/>
              </a:lnSpc>
              <a:spcBef>
                <a:spcPts val="400"/>
              </a:spcBef>
              <a:buNone/>
            </a:pPr>
            <a:endParaRPr lang="en-GB" dirty="0"/>
          </a:p>
          <a:p>
            <a:pPr marL="0" lvl="0" indent="0">
              <a:lnSpc>
                <a:spcPct val="80000"/>
              </a:lnSpc>
              <a:spcBef>
                <a:spcPts val="400"/>
              </a:spcBef>
              <a:buNone/>
            </a:pPr>
            <a:r>
              <a:rPr lang="en-US" dirty="0" err="1"/>
              <a:t>Uwahohotewe</a:t>
            </a:r>
            <a:r>
              <a:rPr lang="en-US" dirty="0"/>
              <a:t> </a:t>
            </a:r>
            <a:r>
              <a:rPr lang="en-US" dirty="0" err="1"/>
              <a:t>agomba</a:t>
            </a:r>
            <a:r>
              <a:rPr lang="en-US" dirty="0"/>
              <a:t> </a:t>
            </a:r>
            <a:r>
              <a:rPr lang="en-US" dirty="0" err="1"/>
              <a:t>guhabwa</a:t>
            </a:r>
            <a:r>
              <a:rPr lang="en-US" dirty="0"/>
              <a:t> </a:t>
            </a:r>
            <a:r>
              <a:rPr lang="en-US" dirty="0" err="1"/>
              <a:t>indishyi</a:t>
            </a:r>
            <a:r>
              <a:rPr lang="en-US" dirty="0"/>
              <a:t> </a:t>
            </a:r>
            <a:r>
              <a:rPr lang="en-US" dirty="0" err="1"/>
              <a:t>z’ubusembwa</a:t>
            </a:r>
            <a:r>
              <a:rPr lang="en-US" dirty="0"/>
              <a:t> </a:t>
            </a:r>
            <a:r>
              <a:rPr lang="en-US" dirty="0" err="1"/>
              <a:t>ku</a:t>
            </a:r>
            <a:r>
              <a:rPr lang="en-US" dirty="0"/>
              <a:t> </a:t>
            </a:r>
            <a:r>
              <a:rPr lang="en-US" dirty="0" err="1"/>
              <a:t>mubiri</a:t>
            </a:r>
            <a:r>
              <a:rPr lang="en-US" dirty="0"/>
              <a:t>, </a:t>
            </a:r>
            <a:r>
              <a:rPr lang="en-US" dirty="0" err="1"/>
              <a:t>ububabare</a:t>
            </a:r>
            <a:r>
              <a:rPr lang="en-US" dirty="0"/>
              <a:t> </a:t>
            </a:r>
            <a:r>
              <a:rPr lang="en-US" dirty="0" err="1"/>
              <a:t>ku</a:t>
            </a:r>
            <a:r>
              <a:rPr lang="en-US" dirty="0"/>
              <a:t> </a:t>
            </a:r>
            <a:r>
              <a:rPr lang="en-US" dirty="0" err="1"/>
              <a:t>mubiri</a:t>
            </a:r>
            <a:r>
              <a:rPr lang="en-US" dirty="0"/>
              <a:t> </a:t>
            </a:r>
            <a:r>
              <a:rPr lang="en-US" dirty="0" err="1"/>
              <a:t>ndetse</a:t>
            </a:r>
            <a:r>
              <a:rPr lang="en-US" dirty="0"/>
              <a:t> no </a:t>
            </a:r>
            <a:r>
              <a:rPr lang="en-US" dirty="0" err="1"/>
              <a:t>guhungabanywa</a:t>
            </a:r>
            <a:r>
              <a:rPr lang="en-US" dirty="0"/>
              <a:t>. Ku </a:t>
            </a:r>
            <a:r>
              <a:rPr lang="en-US" dirty="0" err="1"/>
              <a:t>birebana</a:t>
            </a:r>
            <a:r>
              <a:rPr lang="en-US" dirty="0"/>
              <a:t> </a:t>
            </a:r>
            <a:r>
              <a:rPr lang="en-US" dirty="0" err="1"/>
              <a:t>n’uwahohotewe</a:t>
            </a:r>
            <a:r>
              <a:rPr lang="en-US" dirty="0"/>
              <a:t>, </a:t>
            </a:r>
            <a:r>
              <a:rPr lang="en-US" dirty="0" err="1"/>
              <a:t>kuri</a:t>
            </a:r>
            <a:r>
              <a:rPr lang="en-US" dirty="0"/>
              <a:t> </a:t>
            </a:r>
            <a:r>
              <a:rPr lang="en-US" dirty="0" err="1"/>
              <a:t>ibi</a:t>
            </a:r>
            <a:r>
              <a:rPr lang="en-US" dirty="0"/>
              <a:t> </a:t>
            </a:r>
            <a:r>
              <a:rPr lang="en-US" dirty="0" err="1"/>
              <a:t>hiyongeraho</a:t>
            </a:r>
            <a:r>
              <a:rPr lang="en-US" dirty="0"/>
              <a:t> </a:t>
            </a:r>
            <a:r>
              <a:rPr lang="en-US" dirty="0" err="1"/>
              <a:t>ibyangiritse</a:t>
            </a:r>
            <a:r>
              <a:rPr lang="en-US" dirty="0"/>
              <a:t> </a:t>
            </a:r>
            <a:r>
              <a:rPr lang="en-US" dirty="0" err="1"/>
              <a:t>bindi</a:t>
            </a:r>
            <a:r>
              <a:rPr lang="en-US" dirty="0"/>
              <a:t> </a:t>
            </a:r>
            <a:r>
              <a:rPr lang="en-US" dirty="0" err="1"/>
              <a:t>n’ibindi</a:t>
            </a:r>
            <a:r>
              <a:rPr lang="en-US" dirty="0"/>
              <a:t> </a:t>
            </a:r>
            <a:r>
              <a:rPr lang="en-US" dirty="0" err="1"/>
              <a:t>bibazo</a:t>
            </a:r>
            <a:r>
              <a:rPr lang="en-US" dirty="0"/>
              <a:t> </a:t>
            </a:r>
            <a:r>
              <a:rPr lang="en-US" dirty="0" err="1"/>
              <a:t>nko</a:t>
            </a:r>
            <a:r>
              <a:rPr lang="en-US" dirty="0"/>
              <a:t> </a:t>
            </a:r>
            <a:r>
              <a:rPr lang="en-US" dirty="0" err="1"/>
              <a:t>kumererwa</a:t>
            </a:r>
            <a:r>
              <a:rPr lang="en-US" dirty="0"/>
              <a:t> </a:t>
            </a:r>
            <a:r>
              <a:rPr lang="en-US" dirty="0" err="1"/>
              <a:t>nabi</a:t>
            </a:r>
            <a:r>
              <a:rPr lang="en-US" dirty="0"/>
              <a:t> mu </a:t>
            </a:r>
            <a:r>
              <a:rPr lang="en-US" dirty="0" err="1"/>
              <a:t>mubiri</a:t>
            </a:r>
            <a:r>
              <a:rPr lang="en-US" dirty="0"/>
              <a:t>, </a:t>
            </a:r>
            <a:r>
              <a:rPr lang="en-US" dirty="0" err="1"/>
              <a:t>kubura</a:t>
            </a:r>
            <a:r>
              <a:rPr lang="en-US" dirty="0"/>
              <a:t> </a:t>
            </a:r>
            <a:r>
              <a:rPr lang="en-US" dirty="0" err="1"/>
              <a:t>ibitotsi</a:t>
            </a:r>
            <a:r>
              <a:rPr lang="en-US" dirty="0"/>
              <a:t>, </a:t>
            </a:r>
            <a:r>
              <a:rPr lang="en-US" dirty="0" err="1"/>
              <a:t>kwiyumva</a:t>
            </a:r>
            <a:r>
              <a:rPr lang="en-US" dirty="0"/>
              <a:t> </a:t>
            </a:r>
            <a:r>
              <a:rPr lang="en-US" dirty="0" err="1"/>
              <a:t>munsi</a:t>
            </a:r>
            <a:r>
              <a:rPr lang="en-US" dirty="0"/>
              <a:t> </a:t>
            </a:r>
            <a:r>
              <a:rPr lang="en-US" dirty="0" err="1"/>
              <a:t>y’abandi</a:t>
            </a:r>
            <a:r>
              <a:rPr lang="en-US" dirty="0"/>
              <a:t>, </a:t>
            </a:r>
            <a:r>
              <a:rPr lang="en-US" dirty="0" err="1"/>
              <a:t>kutishimira</a:t>
            </a:r>
            <a:r>
              <a:rPr lang="en-US" dirty="0"/>
              <a:t> </a:t>
            </a:r>
            <a:r>
              <a:rPr lang="en-US" dirty="0" err="1"/>
              <a:t>kubaho</a:t>
            </a:r>
            <a:r>
              <a:rPr lang="en-US" dirty="0"/>
              <a:t> </a:t>
            </a:r>
            <a:r>
              <a:rPr lang="en-US" dirty="0" err="1"/>
              <a:t>biterwa</a:t>
            </a:r>
            <a:r>
              <a:rPr lang="en-US" dirty="0"/>
              <a:t> </a:t>
            </a:r>
            <a:r>
              <a:rPr lang="en-US" dirty="0" err="1"/>
              <a:t>cyane</a:t>
            </a:r>
            <a:r>
              <a:rPr lang="en-US" dirty="0"/>
              <a:t> </a:t>
            </a:r>
            <a:r>
              <a:rPr lang="en-US" dirty="0" err="1"/>
              <a:t>cyane</a:t>
            </a:r>
            <a:r>
              <a:rPr lang="en-US" dirty="0"/>
              <a:t> no </a:t>
            </a:r>
            <a:r>
              <a:rPr lang="en-US" dirty="0" err="1"/>
              <a:t>kudashobora</a:t>
            </a:r>
            <a:r>
              <a:rPr lang="en-US" dirty="0"/>
              <a:t> </a:t>
            </a:r>
            <a:r>
              <a:rPr lang="en-US" dirty="0" err="1"/>
              <a:t>kwitabira</a:t>
            </a:r>
            <a:r>
              <a:rPr lang="en-US" dirty="0"/>
              <a:t> </a:t>
            </a:r>
            <a:r>
              <a:rPr lang="en-US" dirty="0" err="1"/>
              <a:t>ibikorwa</a:t>
            </a:r>
            <a:r>
              <a:rPr lang="en-US" dirty="0"/>
              <a:t> </a:t>
            </a:r>
            <a:r>
              <a:rPr lang="en-US" dirty="0" err="1"/>
              <a:t>bimwe</a:t>
            </a:r>
            <a:r>
              <a:rPr lang="en-US" dirty="0"/>
              <a:t> </a:t>
            </a:r>
            <a:r>
              <a:rPr lang="en-US" dirty="0" err="1"/>
              <a:t>na</a:t>
            </a:r>
            <a:r>
              <a:rPr lang="en-US" dirty="0"/>
              <a:t> </a:t>
            </a:r>
            <a:r>
              <a:rPr lang="en-US" dirty="0" err="1"/>
              <a:t>bimwe</a:t>
            </a:r>
            <a:r>
              <a:rPr lang="en-US" dirty="0"/>
              <a:t> </a:t>
            </a:r>
            <a:r>
              <a:rPr lang="en-US" dirty="0" err="1"/>
              <a:t>byo</a:t>
            </a:r>
            <a:r>
              <a:rPr lang="en-US" dirty="0"/>
              <a:t> </a:t>
            </a:r>
            <a:r>
              <a:rPr lang="en-US" dirty="0" err="1"/>
              <a:t>kwinezeza</a:t>
            </a:r>
            <a:r>
              <a:rPr lang="en-US" dirty="0"/>
              <a:t>.  </a:t>
            </a:r>
            <a:endParaRPr lang="en-GB"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6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spcBef>
                <a:spcPts val="700"/>
              </a:spcBef>
              <a:buNone/>
            </a:pPr>
            <a:r>
              <a:rPr lang="en-US" sz="2800" b="1"/>
              <a:t>Ingingo ya 7 : Indishyi z’ububabare bw’umubiri n’ubw’ihungabana</a:t>
            </a:r>
            <a:endParaRPr lang="en-GB" sz="2800"/>
          </a:p>
          <a:p>
            <a:pPr marL="0" lvl="0" indent="0">
              <a:spcBef>
                <a:spcPts val="700"/>
              </a:spcBef>
              <a:buNone/>
            </a:pPr>
            <a:r>
              <a:rPr lang="en-US" sz="2800" b="1"/>
              <a:t> </a:t>
            </a:r>
            <a:endParaRPr lang="en-GB" sz="2800"/>
          </a:p>
          <a:p>
            <a:pPr marL="0" lvl="0" indent="0">
              <a:spcBef>
                <a:spcPts val="700"/>
              </a:spcBef>
              <a:buNone/>
            </a:pPr>
            <a:r>
              <a:rPr lang="en-US" sz="2800"/>
              <a:t>Ububabare bw’umubiri n’ubw’ihungabana buherwa indishyi hitaweho uko bungana n’igihe bumara. Imibarire y’izo ndishyi ikorwa hatitaweho ingano y’umutungo w’uwahohotewe.</a:t>
            </a:r>
            <a:endParaRPr lang="en-GB" sz="28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6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hangingPunct="1"/>
            <a:r>
              <a:rPr lang="en-GB"/>
              <a:t>RIGHTS OF VICTIMS</a:t>
            </a:r>
          </a:p>
        </p:txBody>
      </p:sp>
      <p:sp>
        <p:nvSpPr>
          <p:cNvPr id="3" name="Content Placeholder 2"/>
          <p:cNvSpPr txBox="1">
            <a:spLocks noGrp="1"/>
          </p:cNvSpPr>
          <p:nvPr>
            <p:ph idx="1"/>
          </p:nvPr>
        </p:nvSpPr>
        <p:spPr/>
        <p:txBody>
          <a:bodyPr/>
          <a:lstStyle/>
          <a:p>
            <a:pPr marL="0" lvl="0" indent="0">
              <a:spcBef>
                <a:spcPts val="700"/>
              </a:spcBef>
              <a:buNone/>
            </a:pPr>
            <a:r>
              <a:rPr lang="en-US" sz="2800" b="1"/>
              <a:t>Ingingo ya 12 : Kugena uburyo bwo gutanga indishyi mu gihe hari ibyangiritse ku mubiri n’urupfu rw’uwahohotewe</a:t>
            </a:r>
            <a:endParaRPr lang="en-GB" sz="2800"/>
          </a:p>
          <a:p>
            <a:pPr marL="0" lvl="0" indent="0">
              <a:spcBef>
                <a:spcPts val="700"/>
              </a:spcBef>
              <a:buNone/>
            </a:pPr>
            <a:r>
              <a:rPr lang="en-US" sz="2800" b="1"/>
              <a:t> </a:t>
            </a:r>
            <a:endParaRPr lang="en-GB" sz="2800"/>
          </a:p>
          <a:p>
            <a:pPr marL="0" lvl="0" indent="0">
              <a:spcBef>
                <a:spcPts val="700"/>
              </a:spcBef>
              <a:buNone/>
            </a:pPr>
            <a:r>
              <a:rPr lang="en-US" sz="2800"/>
              <a:t>Urukiko rugena uburyo bwo gutanga indishyi mu gihe habaye ibyangiritse ku mubiri n’urupfu  rw’uwahohotewe ndetse n’abo igomba kugenerwa.</a:t>
            </a:r>
            <a:endParaRPr lang="en-GB" sz="2800"/>
          </a:p>
          <a:p>
            <a:pPr marL="0" lvl="0" indent="0">
              <a:buNone/>
            </a:pPr>
            <a:r>
              <a:rPr lang="en-US"/>
              <a:t>    </a:t>
            </a:r>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3438</TotalTime>
  <Words>3607</Words>
  <Application>Microsoft Office PowerPoint</Application>
  <PresentationFormat>On-screen Show (4:3)</PresentationFormat>
  <Paragraphs>368</Paragraphs>
  <Slides>62</Slides>
  <Notes>6</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MECHANISMS FOR REPARATIONS FOR SURVIVORS   ROUNDTABLE   </vt:lpstr>
      <vt:lpstr>OBJECTIVES</vt:lpstr>
      <vt:lpstr>SCHEDULE</vt:lpstr>
      <vt:lpstr>SCHEDULE</vt:lpstr>
      <vt:lpstr>MECHANISMS</vt:lpstr>
      <vt:lpstr>RIGHTS OF VICTIMS</vt:lpstr>
      <vt:lpstr>RIGHTS OF VICTIMS</vt:lpstr>
      <vt:lpstr>RIGHTS OF VICTIMS</vt:lpstr>
      <vt:lpstr>RIGHTS OF VICTIMS</vt:lpstr>
      <vt:lpstr>RIGHTS OF VICTIMS</vt:lpstr>
      <vt:lpstr>RIGHTS OF VICTIMS</vt:lpstr>
      <vt:lpstr>RIGHTS OF VICTIMS</vt:lpstr>
      <vt:lpstr>RIGHTS OF VICTIMS</vt:lpstr>
      <vt:lpstr>FIND</vt:lpstr>
      <vt:lpstr>COMPENSATION FUND</vt:lpstr>
      <vt:lpstr>COMPENSATION FUND</vt:lpstr>
      <vt:lpstr>COMPENSATION FUND</vt:lpstr>
      <vt:lpstr>COMPENSATION FUND</vt:lpstr>
      <vt:lpstr>COMPENSATION FUND</vt:lpstr>
      <vt:lpstr>COMPENSATION FUND</vt:lpstr>
      <vt:lpstr>COMPENSATION FUND</vt:lpstr>
      <vt:lpstr>COMPENSATION FUND</vt:lpstr>
      <vt:lpstr>COMPENSATION FUND</vt:lpstr>
      <vt:lpstr>FARG</vt:lpstr>
      <vt:lpstr>FARG</vt:lpstr>
      <vt:lpstr>FARG</vt:lpstr>
      <vt:lpstr>FARG </vt:lpstr>
      <vt:lpstr>FARG </vt:lpstr>
      <vt:lpstr>FARG </vt:lpstr>
      <vt:lpstr>FARG </vt:lpstr>
      <vt:lpstr>The International Trust Fund for the Survivors of the Tutsi Genocide in Rwanda</vt:lpstr>
      <vt:lpstr>Outline</vt:lpstr>
      <vt:lpstr>Research Process</vt:lpstr>
      <vt:lpstr>Introduction</vt:lpstr>
      <vt:lpstr>ITFSGR - Governance</vt:lpstr>
      <vt:lpstr>PowerPoint Presentation</vt:lpstr>
      <vt:lpstr>ITFSGR Governance structure</vt:lpstr>
      <vt:lpstr>PowerPoint Presentation</vt:lpstr>
      <vt:lpstr>PowerPoint Presentation</vt:lpstr>
      <vt:lpstr>Possible ITFSGR structure</vt:lpstr>
      <vt:lpstr>Taking the ITFSGR forward…</vt:lpstr>
      <vt:lpstr>Questions to think about…</vt:lpstr>
      <vt:lpstr>ITF</vt:lpstr>
      <vt:lpstr>ITF</vt:lpstr>
      <vt:lpstr>ITF</vt:lpstr>
      <vt:lpstr>ITF</vt:lpstr>
      <vt:lpstr>GACACA</vt:lpstr>
      <vt:lpstr>GACACA</vt:lpstr>
      <vt:lpstr>GACACA</vt:lpstr>
      <vt:lpstr>GACACA</vt:lpstr>
      <vt:lpstr>GACACA</vt:lpstr>
      <vt:lpstr>GACACA</vt:lpstr>
      <vt:lpstr>GACACA</vt:lpstr>
      <vt:lpstr>GACACA</vt:lpstr>
      <vt:lpstr>GACACA</vt:lpstr>
      <vt:lpstr>GACACA</vt:lpstr>
      <vt:lpstr>GACACA</vt:lpstr>
      <vt:lpstr>GACACA</vt:lpstr>
      <vt:lpstr>GACACA</vt:lpstr>
      <vt:lpstr>GACACA</vt:lpstr>
      <vt:lpstr>GACACA</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DFID &amp; NATIONAL SOCIAL PROTECTION STRATEGY</dc:title>
  <dc:creator>David</dc:creator>
  <cp:lastModifiedBy>David</cp:lastModifiedBy>
  <cp:revision>62</cp:revision>
  <dcterms:created xsi:type="dcterms:W3CDTF">2011-07-25T14:37:38Z</dcterms:created>
  <dcterms:modified xsi:type="dcterms:W3CDTF">2012-03-21T06:30:42Z</dcterms:modified>
</cp:coreProperties>
</file>